
<file path=[Content_Types].xml><?xml version="1.0" encoding="utf-8"?>
<Types xmlns="http://schemas.openxmlformats.org/package/2006/content-types">
  <Default Extension="mp3" ContentType="audio/unknown"/>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68" r:id="rId6"/>
    <p:sldId id="269" r:id="rId7"/>
    <p:sldId id="270" r:id="rId8"/>
    <p:sldId id="271" r:id="rId9"/>
    <p:sldId id="259" r:id="rId10"/>
    <p:sldId id="266" r:id="rId11"/>
    <p:sldId id="261" r:id="rId12"/>
    <p:sldId id="262" r:id="rId13"/>
    <p:sldId id="260" r:id="rId14"/>
    <p:sldId id="265" r:id="rId15"/>
    <p:sldId id="263" r:id="rId16"/>
    <p:sldId id="264" r:id="rId17"/>
    <p:sldId id="272" r:id="rId18"/>
    <p:sldId id="273" r:id="rId19"/>
    <p:sldId id="311" r:id="rId20"/>
    <p:sldId id="275" r:id="rId21"/>
    <p:sldId id="276" r:id="rId22"/>
    <p:sldId id="277" r:id="rId23"/>
    <p:sldId id="278" r:id="rId24"/>
    <p:sldId id="279" r:id="rId25"/>
    <p:sldId id="283" r:id="rId26"/>
    <p:sldId id="284" r:id="rId27"/>
    <p:sldId id="282" r:id="rId28"/>
    <p:sldId id="285" r:id="rId29"/>
    <p:sldId id="281" r:id="rId30"/>
    <p:sldId id="286" r:id="rId31"/>
    <p:sldId id="280" r:id="rId32"/>
    <p:sldId id="287" r:id="rId33"/>
    <p:sldId id="292" r:id="rId34"/>
    <p:sldId id="294" r:id="rId35"/>
    <p:sldId id="288" r:id="rId36"/>
    <p:sldId id="293" r:id="rId37"/>
    <p:sldId id="291" r:id="rId38"/>
    <p:sldId id="295" r:id="rId39"/>
    <p:sldId id="289" r:id="rId40"/>
    <p:sldId id="297" r:id="rId41"/>
    <p:sldId id="290" r:id="rId42"/>
    <p:sldId id="296" r:id="rId43"/>
    <p:sldId id="298" r:id="rId44"/>
    <p:sldId id="303" r:id="rId45"/>
    <p:sldId id="299" r:id="rId46"/>
    <p:sldId id="304" r:id="rId47"/>
    <p:sldId id="302" r:id="rId48"/>
    <p:sldId id="305" r:id="rId49"/>
    <p:sldId id="301" r:id="rId50"/>
    <p:sldId id="306" r:id="rId51"/>
    <p:sldId id="300" r:id="rId52"/>
    <p:sldId id="307" r:id="rId53"/>
    <p:sldId id="308" r:id="rId54"/>
    <p:sldId id="309" r:id="rId55"/>
    <p:sldId id="310"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sorterViewPr>
    <p:cViewPr>
      <p:scale>
        <a:sx n="100" d="100"/>
        <a:sy n="100" d="100"/>
      </p:scale>
      <p:origin x="0" y="630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C6FE3E-FEA7-4370-9F0B-91B782B75E79}"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93D5C-8BB2-4F3E-A212-EB16F14E4FF9}" type="slidenum">
              <a:rPr lang="en-US" smtClean="0"/>
              <a:t>‹#›</a:t>
            </a:fld>
            <a:endParaRPr lang="en-US"/>
          </a:p>
        </p:txBody>
      </p:sp>
    </p:spTree>
    <p:extLst>
      <p:ext uri="{BB962C8B-B14F-4D97-AF65-F5344CB8AC3E}">
        <p14:creationId xmlns:p14="http://schemas.microsoft.com/office/powerpoint/2010/main" val="2121100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C6FE3E-FEA7-4370-9F0B-91B782B75E79}"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93D5C-8BB2-4F3E-A212-EB16F14E4FF9}" type="slidenum">
              <a:rPr lang="en-US" smtClean="0"/>
              <a:t>‹#›</a:t>
            </a:fld>
            <a:endParaRPr lang="en-US"/>
          </a:p>
        </p:txBody>
      </p:sp>
    </p:spTree>
    <p:extLst>
      <p:ext uri="{BB962C8B-B14F-4D97-AF65-F5344CB8AC3E}">
        <p14:creationId xmlns:p14="http://schemas.microsoft.com/office/powerpoint/2010/main" val="2207611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C6FE3E-FEA7-4370-9F0B-91B782B75E79}"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93D5C-8BB2-4F3E-A212-EB16F14E4FF9}" type="slidenum">
              <a:rPr lang="en-US" smtClean="0"/>
              <a:t>‹#›</a:t>
            </a:fld>
            <a:endParaRPr lang="en-US"/>
          </a:p>
        </p:txBody>
      </p:sp>
    </p:spTree>
    <p:extLst>
      <p:ext uri="{BB962C8B-B14F-4D97-AF65-F5344CB8AC3E}">
        <p14:creationId xmlns:p14="http://schemas.microsoft.com/office/powerpoint/2010/main" val="1343511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C6FE3E-FEA7-4370-9F0B-91B782B75E79}"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93D5C-8BB2-4F3E-A212-EB16F14E4FF9}" type="slidenum">
              <a:rPr lang="en-US" smtClean="0"/>
              <a:t>‹#›</a:t>
            </a:fld>
            <a:endParaRPr lang="en-US"/>
          </a:p>
        </p:txBody>
      </p:sp>
    </p:spTree>
    <p:extLst>
      <p:ext uri="{BB962C8B-B14F-4D97-AF65-F5344CB8AC3E}">
        <p14:creationId xmlns:p14="http://schemas.microsoft.com/office/powerpoint/2010/main" val="3723783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C6FE3E-FEA7-4370-9F0B-91B782B75E79}"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93D5C-8BB2-4F3E-A212-EB16F14E4FF9}" type="slidenum">
              <a:rPr lang="en-US" smtClean="0"/>
              <a:t>‹#›</a:t>
            </a:fld>
            <a:endParaRPr lang="en-US"/>
          </a:p>
        </p:txBody>
      </p:sp>
    </p:spTree>
    <p:extLst>
      <p:ext uri="{BB962C8B-B14F-4D97-AF65-F5344CB8AC3E}">
        <p14:creationId xmlns:p14="http://schemas.microsoft.com/office/powerpoint/2010/main" val="3367650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C6FE3E-FEA7-4370-9F0B-91B782B75E79}" type="datetimeFigureOut">
              <a:rPr lang="en-US" smtClean="0"/>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93D5C-8BB2-4F3E-A212-EB16F14E4FF9}" type="slidenum">
              <a:rPr lang="en-US" smtClean="0"/>
              <a:t>‹#›</a:t>
            </a:fld>
            <a:endParaRPr lang="en-US"/>
          </a:p>
        </p:txBody>
      </p:sp>
    </p:spTree>
    <p:extLst>
      <p:ext uri="{BB962C8B-B14F-4D97-AF65-F5344CB8AC3E}">
        <p14:creationId xmlns:p14="http://schemas.microsoft.com/office/powerpoint/2010/main" val="2192724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C6FE3E-FEA7-4370-9F0B-91B782B75E79}" type="datetimeFigureOut">
              <a:rPr lang="en-US" smtClean="0"/>
              <a:t>2/25/2015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393D5C-8BB2-4F3E-A212-EB16F14E4FF9}" type="slidenum">
              <a:rPr lang="en-US" smtClean="0"/>
              <a:t>‹#›</a:t>
            </a:fld>
            <a:endParaRPr lang="en-US"/>
          </a:p>
        </p:txBody>
      </p:sp>
    </p:spTree>
    <p:extLst>
      <p:ext uri="{BB962C8B-B14F-4D97-AF65-F5344CB8AC3E}">
        <p14:creationId xmlns:p14="http://schemas.microsoft.com/office/powerpoint/2010/main" val="3330544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C6FE3E-FEA7-4370-9F0B-91B782B75E79}" type="datetimeFigureOut">
              <a:rPr lang="en-US" smtClean="0"/>
              <a:t>2/25/2015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393D5C-8BB2-4F3E-A212-EB16F14E4FF9}" type="slidenum">
              <a:rPr lang="en-US" smtClean="0"/>
              <a:t>‹#›</a:t>
            </a:fld>
            <a:endParaRPr lang="en-US"/>
          </a:p>
        </p:txBody>
      </p:sp>
    </p:spTree>
    <p:extLst>
      <p:ext uri="{BB962C8B-B14F-4D97-AF65-F5344CB8AC3E}">
        <p14:creationId xmlns:p14="http://schemas.microsoft.com/office/powerpoint/2010/main" val="596195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C6FE3E-FEA7-4370-9F0B-91B782B75E79}" type="datetimeFigureOut">
              <a:rPr lang="en-US" smtClean="0"/>
              <a:t>2/25/2015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393D5C-8BB2-4F3E-A212-EB16F14E4FF9}" type="slidenum">
              <a:rPr lang="en-US" smtClean="0"/>
              <a:t>‹#›</a:t>
            </a:fld>
            <a:endParaRPr lang="en-US"/>
          </a:p>
        </p:txBody>
      </p:sp>
    </p:spTree>
    <p:extLst>
      <p:ext uri="{BB962C8B-B14F-4D97-AF65-F5344CB8AC3E}">
        <p14:creationId xmlns:p14="http://schemas.microsoft.com/office/powerpoint/2010/main" val="1671939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C6FE3E-FEA7-4370-9F0B-91B782B75E79}" type="datetimeFigureOut">
              <a:rPr lang="en-US" smtClean="0"/>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93D5C-8BB2-4F3E-A212-EB16F14E4FF9}" type="slidenum">
              <a:rPr lang="en-US" smtClean="0"/>
              <a:t>‹#›</a:t>
            </a:fld>
            <a:endParaRPr lang="en-US"/>
          </a:p>
        </p:txBody>
      </p:sp>
    </p:spTree>
    <p:extLst>
      <p:ext uri="{BB962C8B-B14F-4D97-AF65-F5344CB8AC3E}">
        <p14:creationId xmlns:p14="http://schemas.microsoft.com/office/powerpoint/2010/main" val="3363997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C6FE3E-FEA7-4370-9F0B-91B782B75E79}" type="datetimeFigureOut">
              <a:rPr lang="en-US" smtClean="0"/>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93D5C-8BB2-4F3E-A212-EB16F14E4FF9}" type="slidenum">
              <a:rPr lang="en-US" smtClean="0"/>
              <a:t>‹#›</a:t>
            </a:fld>
            <a:endParaRPr lang="en-US"/>
          </a:p>
        </p:txBody>
      </p:sp>
    </p:spTree>
    <p:extLst>
      <p:ext uri="{BB962C8B-B14F-4D97-AF65-F5344CB8AC3E}">
        <p14:creationId xmlns:p14="http://schemas.microsoft.com/office/powerpoint/2010/main" val="2136662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C6FE3E-FEA7-4370-9F0B-91B782B75E79}" type="datetimeFigureOut">
              <a:rPr lang="en-US" smtClean="0"/>
              <a:t>2/25/2015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93D5C-8BB2-4F3E-A212-EB16F14E4FF9}" type="slidenum">
              <a:rPr lang="en-US" smtClean="0"/>
              <a:t>‹#›</a:t>
            </a:fld>
            <a:endParaRPr lang="en-US"/>
          </a:p>
        </p:txBody>
      </p:sp>
    </p:spTree>
    <p:extLst>
      <p:ext uri="{BB962C8B-B14F-4D97-AF65-F5344CB8AC3E}">
        <p14:creationId xmlns:p14="http://schemas.microsoft.com/office/powerpoint/2010/main" val="94488918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15.xml"/><Relationship Id="rId13" Type="http://schemas.openxmlformats.org/officeDocument/2006/relationships/slide" Target="slide17.xml"/><Relationship Id="rId18" Type="http://schemas.openxmlformats.org/officeDocument/2006/relationships/slide" Target="slide19.xml"/><Relationship Id="rId26" Type="http://schemas.openxmlformats.org/officeDocument/2006/relationships/slide" Target="slide51.xml"/><Relationship Id="rId3" Type="http://schemas.openxmlformats.org/officeDocument/2006/relationships/slide" Target="slide13.xml"/><Relationship Id="rId21" Type="http://schemas.openxmlformats.org/officeDocument/2006/relationships/slide" Target="slide49.xml"/><Relationship Id="rId7" Type="http://schemas.openxmlformats.org/officeDocument/2006/relationships/slide" Target="slide5.xml"/><Relationship Id="rId12" Type="http://schemas.openxmlformats.org/officeDocument/2006/relationships/slide" Target="slide7.xml"/><Relationship Id="rId17" Type="http://schemas.openxmlformats.org/officeDocument/2006/relationships/slide" Target="slide9.xml"/><Relationship Id="rId25" Type="http://schemas.openxmlformats.org/officeDocument/2006/relationships/slide" Target="slide41.xml"/><Relationship Id="rId2" Type="http://schemas.openxmlformats.org/officeDocument/2006/relationships/slide" Target="slide3.xml"/><Relationship Id="rId16" Type="http://schemas.openxmlformats.org/officeDocument/2006/relationships/slide" Target="slide47.xml"/><Relationship Id="rId20" Type="http://schemas.openxmlformats.org/officeDocument/2006/relationships/slide" Target="slide39.xml"/><Relationship Id="rId1" Type="http://schemas.openxmlformats.org/officeDocument/2006/relationships/slideLayout" Target="../slideLayouts/slideLayout2.xml"/><Relationship Id="rId6" Type="http://schemas.openxmlformats.org/officeDocument/2006/relationships/slide" Target="slide43.xml"/><Relationship Id="rId11" Type="http://schemas.openxmlformats.org/officeDocument/2006/relationships/slide" Target="slide45.xml"/><Relationship Id="rId24" Type="http://schemas.openxmlformats.org/officeDocument/2006/relationships/slide" Target="slide31.xml"/><Relationship Id="rId5" Type="http://schemas.openxmlformats.org/officeDocument/2006/relationships/slide" Target="slide33.xml"/><Relationship Id="rId15" Type="http://schemas.openxmlformats.org/officeDocument/2006/relationships/slide" Target="slide37.xml"/><Relationship Id="rId23" Type="http://schemas.openxmlformats.org/officeDocument/2006/relationships/slide" Target="slide21.xml"/><Relationship Id="rId10" Type="http://schemas.openxmlformats.org/officeDocument/2006/relationships/slide" Target="slide35.xml"/><Relationship Id="rId19" Type="http://schemas.openxmlformats.org/officeDocument/2006/relationships/slide" Target="slide29.xml"/><Relationship Id="rId4" Type="http://schemas.openxmlformats.org/officeDocument/2006/relationships/slide" Target="slide23.xml"/><Relationship Id="rId9" Type="http://schemas.openxmlformats.org/officeDocument/2006/relationships/slide" Target="slide25.xml"/><Relationship Id="rId14" Type="http://schemas.openxmlformats.org/officeDocument/2006/relationships/slide" Target="slide27.xml"/><Relationship Id="rId22" Type="http://schemas.openxmlformats.org/officeDocument/2006/relationships/slide" Target="slide1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5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dirty="0" smtClean="0">
                <a:latin typeface="Arial Black" panose="020B0A04020102020204" pitchFamily="34" charset="0"/>
              </a:rPr>
              <a:t>JEOPARDY</a:t>
            </a:r>
            <a:endParaRPr lang="en-US" sz="8000" dirty="0">
              <a:latin typeface="Arial Black" panose="020B0A04020102020204" pitchFamily="34" charset="0"/>
            </a:endParaRPr>
          </a:p>
        </p:txBody>
      </p:sp>
      <p:sp>
        <p:nvSpPr>
          <p:cNvPr id="3" name="Subtitle 2"/>
          <p:cNvSpPr>
            <a:spLocks noGrp="1"/>
          </p:cNvSpPr>
          <p:nvPr>
            <p:ph type="subTitle" idx="1"/>
          </p:nvPr>
        </p:nvSpPr>
        <p:spPr>
          <a:xfrm>
            <a:off x="762000" y="3886200"/>
            <a:ext cx="7772400" cy="1752600"/>
          </a:xfrm>
        </p:spPr>
        <p:txBody>
          <a:bodyPr/>
          <a:lstStyle/>
          <a:p>
            <a:r>
              <a:rPr lang="en-US" sz="4400" dirty="0" smtClean="0">
                <a:latin typeface="Arial Black" panose="020B0A04020102020204" pitchFamily="34" charset="0"/>
              </a:rPr>
              <a:t>CLEAN COMMUNITIES EDITION</a:t>
            </a:r>
          </a:p>
          <a:p>
            <a:endParaRPr lang="en-US" dirty="0"/>
          </a:p>
        </p:txBody>
      </p:sp>
      <p:pic>
        <p:nvPicPr>
          <p:cNvPr id="5" name="Jeopardy Theme.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077200" y="5943600"/>
            <a:ext cx="609600" cy="609600"/>
          </a:xfrm>
          <a:prstGeom prst="rect">
            <a:avLst/>
          </a:prstGeom>
        </p:spPr>
      </p:pic>
    </p:spTree>
    <p:extLst>
      <p:ext uri="{BB962C8B-B14F-4D97-AF65-F5344CB8AC3E}">
        <p14:creationId xmlns:p14="http://schemas.microsoft.com/office/powerpoint/2010/main" val="398688476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2054" fill="hold"/>
                                        <p:tgtEl>
                                          <p:spTgt spid="5"/>
                                        </p:tgtEl>
                                      </p:cBhvr>
                                    </p:cmd>
                                  </p:childTnLst>
                                </p:cTn>
                              </p:par>
                            </p:childTnLst>
                          </p:cTn>
                        </p:par>
                      </p:childTnLst>
                    </p:cTn>
                  </p:par>
                </p:childTnLst>
              </p:cTn>
              <p:nextCondLst>
                <p:cond evt="onClick" delay="0">
                  <p:tgtEl>
                    <p:spTgt spid="5"/>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447800"/>
            <a:ext cx="7772400" cy="2133600"/>
          </a:xfrm>
        </p:spPr>
        <p:txBody>
          <a:bodyPr>
            <a:noAutofit/>
          </a:bodyPr>
          <a:lstStyle/>
          <a:p>
            <a:r>
              <a:rPr lang="en-US" sz="6000" dirty="0" smtClean="0"/>
              <a:t>What is a tax on </a:t>
            </a:r>
            <a:br>
              <a:rPr lang="en-US" sz="6000" dirty="0" smtClean="0"/>
            </a:br>
            <a:r>
              <a:rPr lang="en-US" sz="6000" dirty="0" smtClean="0"/>
              <a:t>litter-generating products</a:t>
            </a:r>
            <a:endParaRPr lang="en-US" sz="6000" dirty="0"/>
          </a:p>
        </p:txBody>
      </p:sp>
      <p:sp>
        <p:nvSpPr>
          <p:cNvPr id="3" name="Subtitle 2"/>
          <p:cNvSpPr>
            <a:spLocks noGrp="1"/>
          </p:cNvSpPr>
          <p:nvPr>
            <p:ph type="subTitle" idx="1"/>
          </p:nvPr>
        </p:nvSpPr>
        <p:spPr>
          <a:xfrm>
            <a:off x="6324600" y="5410200"/>
            <a:ext cx="2209800" cy="609600"/>
          </a:xfrm>
        </p:spPr>
        <p:txBody>
          <a:bodyPr>
            <a:normAutofit/>
          </a:bodyPr>
          <a:lstStyle/>
          <a:p>
            <a:r>
              <a:rPr lang="en-US" sz="1400" dirty="0" smtClean="0"/>
              <a:t>Grant Guidelines 400</a:t>
            </a:r>
          </a:p>
          <a:p>
            <a:endParaRPr lang="en-US" sz="1400" dirty="0"/>
          </a:p>
        </p:txBody>
      </p:sp>
      <p:pic>
        <p:nvPicPr>
          <p:cNvPr id="4098" name="Picture 2" descr="Jeopardy--690.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0400" y="441960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3073162"/>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3352800"/>
          </a:xfrm>
        </p:spPr>
        <p:txBody>
          <a:bodyPr>
            <a:normAutofit/>
          </a:bodyPr>
          <a:lstStyle/>
          <a:p>
            <a:r>
              <a:rPr lang="en-US" sz="5400" dirty="0" smtClean="0"/>
              <a:t>What is the maximum % that can be spent on a piece of equipment</a:t>
            </a:r>
            <a:endParaRPr lang="en-US" sz="5400" dirty="0"/>
          </a:p>
        </p:txBody>
      </p:sp>
    </p:spTree>
    <p:extLst>
      <p:ext uri="{BB962C8B-B14F-4D97-AF65-F5344CB8AC3E}">
        <p14:creationId xmlns:p14="http://schemas.microsoft.com/office/powerpoint/2010/main" val="27092657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What is 25%</a:t>
            </a:r>
            <a:endParaRPr lang="en-US" sz="7200" dirty="0"/>
          </a:p>
        </p:txBody>
      </p:sp>
      <p:pic>
        <p:nvPicPr>
          <p:cNvPr id="5122" name="Picture 2" descr="Jeopardy--690.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4914900"/>
            <a:ext cx="2857500" cy="1600200"/>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2"/>
          <p:cNvSpPr txBox="1">
            <a:spLocks/>
          </p:cNvSpPr>
          <p:nvPr/>
        </p:nvSpPr>
        <p:spPr>
          <a:xfrm>
            <a:off x="6324600" y="5410200"/>
            <a:ext cx="2209800" cy="609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400" dirty="0" smtClean="0"/>
              <a:t>Grant Guidelines 500</a:t>
            </a:r>
          </a:p>
          <a:p>
            <a:endParaRPr lang="en-US" sz="1400" dirty="0"/>
          </a:p>
        </p:txBody>
      </p:sp>
    </p:spTree>
    <p:extLst>
      <p:ext uri="{BB962C8B-B14F-4D97-AF65-F5344CB8AC3E}">
        <p14:creationId xmlns:p14="http://schemas.microsoft.com/office/powerpoint/2010/main" val="187436909"/>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1"/>
            <a:ext cx="7772400" cy="3581400"/>
          </a:xfrm>
        </p:spPr>
        <p:txBody>
          <a:bodyPr>
            <a:normAutofit/>
          </a:bodyPr>
          <a:lstStyle/>
          <a:p>
            <a:r>
              <a:rPr lang="en-US" sz="6000" dirty="0" smtClean="0"/>
              <a:t>Name Supplies that can be Purchased using Grant </a:t>
            </a:r>
            <a:r>
              <a:rPr lang="en-US" sz="6000" dirty="0"/>
              <a:t>F</a:t>
            </a:r>
            <a:r>
              <a:rPr lang="en-US" sz="6000" dirty="0" smtClean="0"/>
              <a:t>unds</a:t>
            </a:r>
            <a:endParaRPr lang="en-US" sz="6000" dirty="0"/>
          </a:p>
        </p:txBody>
      </p:sp>
    </p:spTree>
    <p:extLst>
      <p:ext uri="{BB962C8B-B14F-4D97-AF65-F5344CB8AC3E}">
        <p14:creationId xmlns:p14="http://schemas.microsoft.com/office/powerpoint/2010/main" val="18519312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38200"/>
            <a:ext cx="7772400" cy="3352799"/>
          </a:xfrm>
        </p:spPr>
        <p:txBody>
          <a:bodyPr>
            <a:normAutofit/>
          </a:bodyPr>
          <a:lstStyle/>
          <a:p>
            <a:r>
              <a:rPr lang="en-US" dirty="0" smtClean="0"/>
              <a:t>What are gloves, cones, signs, safety vests, trash bags, grabbers, cameras or first aid kits</a:t>
            </a:r>
            <a:endParaRPr lang="en-US" dirty="0"/>
          </a:p>
        </p:txBody>
      </p:sp>
      <p:pic>
        <p:nvPicPr>
          <p:cNvPr id="4" name="Picture 2" descr="Jeopardy--690.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491490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3073162"/>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3962400"/>
          </a:xfrm>
        </p:spPr>
        <p:txBody>
          <a:bodyPr>
            <a:normAutofit/>
          </a:bodyPr>
          <a:lstStyle/>
          <a:p>
            <a:r>
              <a:rPr lang="en-US" sz="5400" dirty="0" smtClean="0"/>
              <a:t>Identify the critter on the </a:t>
            </a:r>
            <a:br>
              <a:rPr lang="en-US" sz="5400" dirty="0" smtClean="0"/>
            </a:br>
            <a:r>
              <a:rPr lang="en-US" sz="5400" dirty="0" smtClean="0"/>
              <a:t>Adopt a Beach Logo</a:t>
            </a:r>
            <a:endParaRPr lang="en-US" sz="5400" dirty="0"/>
          </a:p>
        </p:txBody>
      </p:sp>
    </p:spTree>
    <p:extLst>
      <p:ext uri="{BB962C8B-B14F-4D97-AF65-F5344CB8AC3E}">
        <p14:creationId xmlns:p14="http://schemas.microsoft.com/office/powerpoint/2010/main" val="14430731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3276599"/>
          </a:xfrm>
        </p:spPr>
        <p:txBody>
          <a:bodyPr>
            <a:normAutofit/>
          </a:bodyPr>
          <a:lstStyle/>
          <a:p>
            <a:r>
              <a:rPr lang="en-US" sz="6600" dirty="0" smtClean="0"/>
              <a:t>What is a Crab</a:t>
            </a:r>
            <a:endParaRPr lang="en-US" sz="6600" dirty="0"/>
          </a:p>
        </p:txBody>
      </p:sp>
      <p:pic>
        <p:nvPicPr>
          <p:cNvPr id="4" name="Picture 2" descr="Jeopardy--690.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464820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3073162"/>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3962400"/>
          </a:xfrm>
        </p:spPr>
        <p:txBody>
          <a:bodyPr>
            <a:normAutofit/>
          </a:bodyPr>
          <a:lstStyle/>
          <a:p>
            <a:r>
              <a:rPr lang="en-US" sz="5400" dirty="0" smtClean="0"/>
              <a:t>Name </a:t>
            </a:r>
            <a:r>
              <a:rPr lang="en-US" sz="5400" dirty="0" smtClean="0"/>
              <a:t>the </a:t>
            </a:r>
            <a:r>
              <a:rPr lang="en-US" sz="5400" dirty="0" smtClean="0"/>
              <a:t>Most Commonly </a:t>
            </a:r>
            <a:r>
              <a:rPr lang="en-US" sz="5400" dirty="0" smtClean="0"/>
              <a:t>Littered Item</a:t>
            </a:r>
            <a:endParaRPr lang="en-US" sz="5400" dirty="0"/>
          </a:p>
        </p:txBody>
      </p:sp>
    </p:spTree>
    <p:extLst>
      <p:ext uri="{BB962C8B-B14F-4D97-AF65-F5344CB8AC3E}">
        <p14:creationId xmlns:p14="http://schemas.microsoft.com/office/powerpoint/2010/main" val="34411452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3276599"/>
          </a:xfrm>
        </p:spPr>
        <p:txBody>
          <a:bodyPr>
            <a:normAutofit/>
          </a:bodyPr>
          <a:lstStyle/>
          <a:p>
            <a:r>
              <a:rPr lang="en-US" sz="6600" dirty="0" smtClean="0"/>
              <a:t>What is a Cigarette</a:t>
            </a:r>
            <a:endParaRPr lang="en-US" sz="6600" dirty="0"/>
          </a:p>
        </p:txBody>
      </p:sp>
      <p:pic>
        <p:nvPicPr>
          <p:cNvPr id="4" name="Picture 2" descr="Jeopardy--690.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426720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9777203"/>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3962400"/>
          </a:xfrm>
        </p:spPr>
        <p:txBody>
          <a:bodyPr>
            <a:normAutofit/>
          </a:bodyPr>
          <a:lstStyle/>
          <a:p>
            <a:r>
              <a:rPr lang="en-US" sz="5400" dirty="0" smtClean="0"/>
              <a:t>What Clean Communities program helps non-profits earn money?</a:t>
            </a:r>
            <a:endParaRPr lang="en-US" sz="5400" dirty="0"/>
          </a:p>
        </p:txBody>
      </p:sp>
    </p:spTree>
    <p:extLst>
      <p:ext uri="{BB962C8B-B14F-4D97-AF65-F5344CB8AC3E}">
        <p14:creationId xmlns:p14="http://schemas.microsoft.com/office/powerpoint/2010/main" val="1432485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68475098"/>
              </p:ext>
            </p:extLst>
          </p:nvPr>
        </p:nvGraphicFramePr>
        <p:xfrm>
          <a:off x="0" y="0"/>
          <a:ext cx="9144000" cy="7114540"/>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1295400">
                <a:tc>
                  <a:txBody>
                    <a:bodyPr/>
                    <a:lstStyle/>
                    <a:p>
                      <a:pPr algn="ctr"/>
                      <a:endParaRPr lang="en-US" sz="2200" dirty="0" smtClean="0">
                        <a:latin typeface="Cambria" panose="02040503050406030204" pitchFamily="18" charset="0"/>
                      </a:endParaRPr>
                    </a:p>
                    <a:p>
                      <a:pPr algn="ctr"/>
                      <a:r>
                        <a:rPr lang="en-US" sz="2200" dirty="0" smtClean="0">
                          <a:latin typeface="Cambria" panose="02040503050406030204" pitchFamily="18" charset="0"/>
                        </a:rPr>
                        <a:t>Grant</a:t>
                      </a:r>
                    </a:p>
                    <a:p>
                      <a:pPr algn="ctr"/>
                      <a:r>
                        <a:rPr lang="en-US" sz="2200" baseline="0" dirty="0" smtClean="0">
                          <a:latin typeface="Cambria" panose="02040503050406030204" pitchFamily="18" charset="0"/>
                        </a:rPr>
                        <a:t> Guidelines</a:t>
                      </a:r>
                      <a:endParaRPr lang="en-US" sz="2200" dirty="0">
                        <a:latin typeface="Cambria" panose="02040503050406030204" pitchFamily="18" charset="0"/>
                      </a:endParaRPr>
                    </a:p>
                  </a:txBody>
                  <a:tcPr/>
                </a:tc>
                <a:tc>
                  <a:txBody>
                    <a:bodyPr/>
                    <a:lstStyle/>
                    <a:p>
                      <a:pPr algn="ctr"/>
                      <a:endParaRPr lang="en-US" sz="1800" dirty="0" smtClean="0">
                        <a:latin typeface="Cambria" panose="02040503050406030204" pitchFamily="18" charset="0"/>
                      </a:endParaRPr>
                    </a:p>
                    <a:p>
                      <a:pPr algn="ctr"/>
                      <a:r>
                        <a:rPr lang="en-US" sz="2200" dirty="0" err="1" smtClean="0">
                          <a:latin typeface="Cambria" panose="02040503050406030204" pitchFamily="18" charset="0"/>
                        </a:rPr>
                        <a:t>Talkin</a:t>
                      </a:r>
                      <a:r>
                        <a:rPr lang="en-US" sz="2200" dirty="0" smtClean="0">
                          <a:latin typeface="Cambria" panose="02040503050406030204" pitchFamily="18" charset="0"/>
                        </a:rPr>
                        <a:t>’</a:t>
                      </a:r>
                    </a:p>
                    <a:p>
                      <a:pPr algn="ctr"/>
                      <a:r>
                        <a:rPr lang="en-US" sz="2200" dirty="0" smtClean="0">
                          <a:latin typeface="Cambria" panose="02040503050406030204" pitchFamily="18" charset="0"/>
                        </a:rPr>
                        <a:t> Trash</a:t>
                      </a:r>
                    </a:p>
                    <a:p>
                      <a:endParaRPr lang="en-US" dirty="0"/>
                    </a:p>
                  </a:txBody>
                  <a:tcPr/>
                </a:tc>
                <a:tc>
                  <a:txBody>
                    <a:bodyPr/>
                    <a:lstStyle/>
                    <a:p>
                      <a:pPr algn="ctr"/>
                      <a:endParaRPr lang="en-US" sz="1800" dirty="0" smtClean="0">
                        <a:latin typeface="Cambria" panose="02040503050406030204" pitchFamily="18" charset="0"/>
                      </a:endParaRPr>
                    </a:p>
                    <a:p>
                      <a:pPr algn="ctr"/>
                      <a:r>
                        <a:rPr lang="en-US" sz="1800" dirty="0" smtClean="0">
                          <a:latin typeface="Cambria" panose="02040503050406030204" pitchFamily="18" charset="0"/>
                        </a:rPr>
                        <a:t>Abbreviations &amp; </a:t>
                      </a:r>
                    </a:p>
                    <a:p>
                      <a:pPr algn="ctr"/>
                      <a:r>
                        <a:rPr lang="en-US" sz="1800" dirty="0" smtClean="0">
                          <a:latin typeface="Cambria" panose="02040503050406030204" pitchFamily="18" charset="0"/>
                        </a:rPr>
                        <a:t>Acronyms</a:t>
                      </a:r>
                    </a:p>
                    <a:p>
                      <a:endParaRPr lang="en-US" dirty="0"/>
                    </a:p>
                  </a:txBody>
                  <a:tcPr/>
                </a:tc>
                <a:tc>
                  <a:txBody>
                    <a:bodyPr/>
                    <a:lstStyle/>
                    <a:p>
                      <a:pPr algn="ctr"/>
                      <a:endParaRPr lang="en-US" sz="800" dirty="0" smtClean="0">
                        <a:latin typeface="Cambria" panose="02040503050406030204" pitchFamily="18" charset="0"/>
                      </a:endParaRPr>
                    </a:p>
                    <a:p>
                      <a:pPr algn="ctr"/>
                      <a:r>
                        <a:rPr lang="en-US" sz="2200" dirty="0" smtClean="0">
                          <a:latin typeface="Cambria" panose="02040503050406030204" pitchFamily="18" charset="0"/>
                        </a:rPr>
                        <a:t>Name</a:t>
                      </a:r>
                    </a:p>
                    <a:p>
                      <a:pPr algn="ctr"/>
                      <a:r>
                        <a:rPr lang="en-US" sz="2200" baseline="0" dirty="0" smtClean="0">
                          <a:latin typeface="Cambria" panose="02040503050406030204" pitchFamily="18" charset="0"/>
                        </a:rPr>
                        <a:t>That</a:t>
                      </a:r>
                    </a:p>
                    <a:p>
                      <a:pPr algn="ctr"/>
                      <a:r>
                        <a:rPr lang="en-US" sz="2200" baseline="0" dirty="0" smtClean="0">
                          <a:latin typeface="Cambria" panose="02040503050406030204" pitchFamily="18" charset="0"/>
                        </a:rPr>
                        <a:t> Litter</a:t>
                      </a:r>
                      <a:endParaRPr lang="en-US" sz="2200" dirty="0">
                        <a:latin typeface="Cambria" panose="02040503050406030204" pitchFamily="18" charset="0"/>
                      </a:endParaRPr>
                    </a:p>
                  </a:txBody>
                  <a:tcPr/>
                </a:tc>
                <a:tc>
                  <a:txBody>
                    <a:bodyPr/>
                    <a:lstStyle/>
                    <a:p>
                      <a:pPr algn="ctr"/>
                      <a:endParaRPr lang="en-US" sz="2200" dirty="0" smtClean="0">
                        <a:latin typeface="Cambria" panose="02040503050406030204" pitchFamily="18" charset="0"/>
                      </a:endParaRPr>
                    </a:p>
                    <a:p>
                      <a:pPr algn="ctr"/>
                      <a:endParaRPr lang="en-US" sz="2200" dirty="0" smtClean="0">
                        <a:latin typeface="Cambria" panose="02040503050406030204" pitchFamily="18" charset="0"/>
                      </a:endParaRPr>
                    </a:p>
                    <a:p>
                      <a:pPr algn="ctr"/>
                      <a:r>
                        <a:rPr lang="en-US" sz="2200" dirty="0" smtClean="0">
                          <a:latin typeface="Cambria" panose="02040503050406030204" pitchFamily="18" charset="0"/>
                        </a:rPr>
                        <a:t>What A Year</a:t>
                      </a:r>
                    </a:p>
                    <a:p>
                      <a:endParaRPr lang="en-US" dirty="0"/>
                    </a:p>
                  </a:txBody>
                  <a:tcPr/>
                </a:tc>
              </a:tr>
              <a:tr h="1130300">
                <a:tc>
                  <a:txBody>
                    <a:bodyPr/>
                    <a:lstStyle/>
                    <a:p>
                      <a:endParaRPr lang="en-US" dirty="0" smtClean="0"/>
                    </a:p>
                    <a:p>
                      <a:pPr algn="ctr"/>
                      <a:r>
                        <a:rPr lang="en-US" dirty="0" smtClean="0">
                          <a:hlinkClick r:id="rId2" action="ppaction://hlinksldjump"/>
                        </a:rPr>
                        <a:t>$100</a:t>
                      </a:r>
                      <a:endParaRPr lang="en-US" dirty="0"/>
                    </a:p>
                  </a:txBody>
                  <a:tcPr/>
                </a:tc>
                <a:tc>
                  <a:txBody>
                    <a:bodyPr/>
                    <a:lstStyle/>
                    <a:p>
                      <a:pPr algn="ctr"/>
                      <a:endParaRPr lang="en-US" dirty="0" smtClean="0"/>
                    </a:p>
                    <a:p>
                      <a:pPr algn="ctr"/>
                      <a:r>
                        <a:rPr lang="en-US" dirty="0" smtClean="0">
                          <a:hlinkClick r:id="rId3" action="ppaction://hlinksldjump"/>
                        </a:rPr>
                        <a:t>$100</a:t>
                      </a:r>
                      <a:endParaRPr lang="en-US" dirty="0"/>
                    </a:p>
                  </a:txBody>
                  <a:tcPr/>
                </a:tc>
                <a:tc>
                  <a:txBody>
                    <a:bodyPr/>
                    <a:lstStyle/>
                    <a:p>
                      <a:pPr algn="ctr"/>
                      <a:endParaRPr lang="en-US" dirty="0" smtClean="0"/>
                    </a:p>
                    <a:p>
                      <a:pPr algn="ctr"/>
                      <a:r>
                        <a:rPr lang="en-US" dirty="0" smtClean="0">
                          <a:hlinkClick r:id="rId4" action="ppaction://hlinksldjump"/>
                        </a:rPr>
                        <a:t>$100</a:t>
                      </a:r>
                      <a:endParaRPr lang="en-US" dirty="0"/>
                    </a:p>
                  </a:txBody>
                  <a:tcPr/>
                </a:tc>
                <a:tc>
                  <a:txBody>
                    <a:bodyPr/>
                    <a:lstStyle/>
                    <a:p>
                      <a:pPr algn="ctr"/>
                      <a:endParaRPr lang="en-US" dirty="0" smtClean="0"/>
                    </a:p>
                    <a:p>
                      <a:pPr algn="ctr"/>
                      <a:r>
                        <a:rPr lang="en-US" dirty="0" smtClean="0">
                          <a:hlinkClick r:id="rId5" action="ppaction://hlinksldjump"/>
                        </a:rPr>
                        <a:t>$100</a:t>
                      </a:r>
                      <a:endParaRPr lang="en-US" dirty="0"/>
                    </a:p>
                  </a:txBody>
                  <a:tcPr/>
                </a:tc>
                <a:tc>
                  <a:txBody>
                    <a:bodyPr/>
                    <a:lstStyle/>
                    <a:p>
                      <a:pPr algn="ctr"/>
                      <a:endParaRPr lang="en-US" dirty="0" smtClean="0"/>
                    </a:p>
                    <a:p>
                      <a:pPr algn="ctr"/>
                      <a:r>
                        <a:rPr lang="en-US" dirty="0" smtClean="0">
                          <a:hlinkClick r:id="rId6" action="ppaction://hlinksldjump"/>
                        </a:rPr>
                        <a:t>$100</a:t>
                      </a:r>
                      <a:endParaRPr lang="en-US" dirty="0"/>
                    </a:p>
                  </a:txBody>
                  <a:tcPr/>
                </a:tc>
              </a:tr>
              <a:tr h="1130300">
                <a:tc>
                  <a:txBody>
                    <a:bodyPr/>
                    <a:lstStyle/>
                    <a:p>
                      <a:endParaRPr lang="en-US" dirty="0" smtClean="0"/>
                    </a:p>
                    <a:p>
                      <a:pPr algn="ctr"/>
                      <a:r>
                        <a:rPr lang="en-US" dirty="0" smtClean="0">
                          <a:hlinkClick r:id="rId7" action="ppaction://hlinksldjump"/>
                        </a:rPr>
                        <a:t>$200</a:t>
                      </a:r>
                      <a:endParaRPr lang="en-US" dirty="0"/>
                    </a:p>
                  </a:txBody>
                  <a:tcPr/>
                </a:tc>
                <a:tc>
                  <a:txBody>
                    <a:bodyPr/>
                    <a:lstStyle/>
                    <a:p>
                      <a:pPr algn="ctr"/>
                      <a:endParaRPr lang="en-US" dirty="0" smtClean="0"/>
                    </a:p>
                    <a:p>
                      <a:pPr algn="ctr"/>
                      <a:r>
                        <a:rPr lang="en-US" dirty="0" smtClean="0">
                          <a:hlinkClick r:id="rId8" action="ppaction://hlinksldjump"/>
                        </a:rPr>
                        <a:t>$200</a:t>
                      </a:r>
                      <a:endParaRPr lang="en-US" dirty="0"/>
                    </a:p>
                  </a:txBody>
                  <a:tcPr/>
                </a:tc>
                <a:tc>
                  <a:txBody>
                    <a:bodyPr/>
                    <a:lstStyle/>
                    <a:p>
                      <a:pPr algn="ctr"/>
                      <a:endParaRPr lang="en-US" dirty="0" smtClean="0"/>
                    </a:p>
                    <a:p>
                      <a:pPr algn="ctr"/>
                      <a:r>
                        <a:rPr lang="en-US" dirty="0" smtClean="0">
                          <a:hlinkClick r:id="rId9" action="ppaction://hlinksldjump"/>
                        </a:rPr>
                        <a:t>$200</a:t>
                      </a:r>
                      <a:endParaRPr lang="en-US" dirty="0"/>
                    </a:p>
                  </a:txBody>
                  <a:tcPr/>
                </a:tc>
                <a:tc>
                  <a:txBody>
                    <a:bodyPr/>
                    <a:lstStyle/>
                    <a:p>
                      <a:pPr algn="ctr"/>
                      <a:endParaRPr lang="en-US" dirty="0" smtClean="0"/>
                    </a:p>
                    <a:p>
                      <a:pPr algn="ctr"/>
                      <a:r>
                        <a:rPr lang="en-US" dirty="0" smtClean="0">
                          <a:hlinkClick r:id="rId10" action="ppaction://hlinksldjump"/>
                        </a:rPr>
                        <a:t>$200</a:t>
                      </a:r>
                      <a:endParaRPr lang="en-US" dirty="0"/>
                    </a:p>
                  </a:txBody>
                  <a:tcPr/>
                </a:tc>
                <a:tc>
                  <a:txBody>
                    <a:bodyPr/>
                    <a:lstStyle/>
                    <a:p>
                      <a:pPr algn="ctr"/>
                      <a:endParaRPr lang="en-US" dirty="0" smtClean="0"/>
                    </a:p>
                    <a:p>
                      <a:pPr algn="ctr"/>
                      <a:r>
                        <a:rPr lang="en-US" dirty="0" smtClean="0">
                          <a:hlinkClick r:id="rId11" action="ppaction://hlinksldjump"/>
                        </a:rPr>
                        <a:t>$200</a:t>
                      </a:r>
                      <a:endParaRPr lang="en-US" dirty="0"/>
                    </a:p>
                  </a:txBody>
                  <a:tcPr/>
                </a:tc>
              </a:tr>
              <a:tr h="1130300">
                <a:tc>
                  <a:txBody>
                    <a:bodyPr/>
                    <a:lstStyle/>
                    <a:p>
                      <a:endParaRPr lang="en-US" dirty="0" smtClean="0"/>
                    </a:p>
                    <a:p>
                      <a:pPr algn="ctr"/>
                      <a:r>
                        <a:rPr lang="en-US" dirty="0" smtClean="0">
                          <a:hlinkClick r:id="rId12" action="ppaction://hlinksldjump"/>
                        </a:rPr>
                        <a:t>$300</a:t>
                      </a:r>
                      <a:endParaRPr lang="en-US" dirty="0"/>
                    </a:p>
                  </a:txBody>
                  <a:tcPr/>
                </a:tc>
                <a:tc>
                  <a:txBody>
                    <a:bodyPr/>
                    <a:lstStyle/>
                    <a:p>
                      <a:pPr algn="ctr"/>
                      <a:endParaRPr lang="en-US" dirty="0" smtClean="0"/>
                    </a:p>
                    <a:p>
                      <a:pPr algn="ctr"/>
                      <a:r>
                        <a:rPr lang="en-US" dirty="0" smtClean="0">
                          <a:hlinkClick r:id="rId13" action="ppaction://hlinksldjump"/>
                        </a:rPr>
                        <a:t>$300</a:t>
                      </a:r>
                      <a:endParaRPr lang="en-US" dirty="0"/>
                    </a:p>
                  </a:txBody>
                  <a:tcPr/>
                </a:tc>
                <a:tc>
                  <a:txBody>
                    <a:bodyPr/>
                    <a:lstStyle/>
                    <a:p>
                      <a:pPr algn="ctr"/>
                      <a:endParaRPr lang="en-US" dirty="0" smtClean="0"/>
                    </a:p>
                    <a:p>
                      <a:pPr algn="ctr"/>
                      <a:r>
                        <a:rPr lang="en-US" dirty="0" smtClean="0">
                          <a:hlinkClick r:id="rId14" action="ppaction://hlinksldjump"/>
                        </a:rPr>
                        <a:t>$300</a:t>
                      </a:r>
                      <a:endParaRPr lang="en-US" dirty="0"/>
                    </a:p>
                  </a:txBody>
                  <a:tcPr/>
                </a:tc>
                <a:tc>
                  <a:txBody>
                    <a:bodyPr/>
                    <a:lstStyle/>
                    <a:p>
                      <a:pPr algn="ctr"/>
                      <a:endParaRPr lang="en-US" dirty="0" smtClean="0"/>
                    </a:p>
                    <a:p>
                      <a:pPr algn="ctr"/>
                      <a:r>
                        <a:rPr lang="en-US" dirty="0" smtClean="0">
                          <a:hlinkClick r:id="rId15" action="ppaction://hlinksldjump"/>
                        </a:rPr>
                        <a:t>$300</a:t>
                      </a:r>
                      <a:endParaRPr lang="en-US" dirty="0"/>
                    </a:p>
                  </a:txBody>
                  <a:tcPr/>
                </a:tc>
                <a:tc>
                  <a:txBody>
                    <a:bodyPr/>
                    <a:lstStyle/>
                    <a:p>
                      <a:pPr algn="ctr"/>
                      <a:endParaRPr lang="en-US" dirty="0" smtClean="0"/>
                    </a:p>
                    <a:p>
                      <a:pPr algn="ctr"/>
                      <a:r>
                        <a:rPr lang="en-US" dirty="0" smtClean="0">
                          <a:hlinkClick r:id="rId16" action="ppaction://hlinksldjump"/>
                        </a:rPr>
                        <a:t>$300</a:t>
                      </a:r>
                      <a:endParaRPr lang="en-US" dirty="0"/>
                    </a:p>
                  </a:txBody>
                  <a:tcPr/>
                </a:tc>
              </a:tr>
              <a:tr h="1130300">
                <a:tc>
                  <a:txBody>
                    <a:bodyPr/>
                    <a:lstStyle/>
                    <a:p>
                      <a:pPr algn="ctr"/>
                      <a:endParaRPr lang="en-US" dirty="0" smtClean="0"/>
                    </a:p>
                    <a:p>
                      <a:pPr algn="ctr"/>
                      <a:r>
                        <a:rPr lang="en-US" dirty="0" smtClean="0">
                          <a:hlinkClick r:id="rId17" action="ppaction://hlinksldjump"/>
                        </a:rPr>
                        <a:t>$400</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p>
                      <a:pPr algn="ctr"/>
                      <a:r>
                        <a:rPr lang="en-US" dirty="0" smtClean="0">
                          <a:hlinkClick r:id="rId18" action="ppaction://hlinksldjump"/>
                        </a:rPr>
                        <a:t>$400</a:t>
                      </a:r>
                      <a:endParaRPr lang="en-US" dirty="0"/>
                    </a:p>
                  </a:txBody>
                  <a:tcPr/>
                </a:tc>
                <a:tc>
                  <a:txBody>
                    <a:bodyPr/>
                    <a:lstStyle/>
                    <a:p>
                      <a:pPr algn="ctr"/>
                      <a:endParaRPr lang="en-US" dirty="0" smtClean="0"/>
                    </a:p>
                    <a:p>
                      <a:pPr algn="ctr"/>
                      <a:r>
                        <a:rPr lang="en-US" dirty="0" smtClean="0">
                          <a:hlinkClick r:id="rId19" action="ppaction://hlinksldjump"/>
                        </a:rPr>
                        <a:t>$400</a:t>
                      </a:r>
                      <a:endParaRPr lang="en-US" dirty="0"/>
                    </a:p>
                  </a:txBody>
                  <a:tcPr/>
                </a:tc>
                <a:tc>
                  <a:txBody>
                    <a:bodyPr/>
                    <a:lstStyle/>
                    <a:p>
                      <a:pPr algn="ctr"/>
                      <a:endParaRPr lang="en-US" dirty="0" smtClean="0"/>
                    </a:p>
                    <a:p>
                      <a:pPr algn="ctr"/>
                      <a:r>
                        <a:rPr lang="en-US" dirty="0" smtClean="0">
                          <a:hlinkClick r:id="rId20" action="ppaction://hlinksldjump"/>
                        </a:rPr>
                        <a:t>$400</a:t>
                      </a:r>
                      <a:endParaRPr lang="en-US" dirty="0"/>
                    </a:p>
                  </a:txBody>
                  <a:tcPr/>
                </a:tc>
                <a:tc>
                  <a:txBody>
                    <a:bodyPr/>
                    <a:lstStyle/>
                    <a:p>
                      <a:pPr algn="ctr"/>
                      <a:endParaRPr lang="en-US" dirty="0" smtClean="0"/>
                    </a:p>
                    <a:p>
                      <a:pPr algn="ctr"/>
                      <a:r>
                        <a:rPr lang="en-US" dirty="0" smtClean="0">
                          <a:hlinkClick r:id="rId21" action="ppaction://hlinksldjump"/>
                        </a:rPr>
                        <a:t>$400</a:t>
                      </a:r>
                      <a:endParaRPr lang="en-US" dirty="0"/>
                    </a:p>
                  </a:txBody>
                  <a:tcPr/>
                </a:tc>
              </a:tr>
              <a:tr h="1130300">
                <a:tc>
                  <a:txBody>
                    <a:bodyPr/>
                    <a:lstStyle/>
                    <a:p>
                      <a:pPr algn="ctr"/>
                      <a:endParaRPr lang="en-US" dirty="0" smtClean="0"/>
                    </a:p>
                    <a:p>
                      <a:pPr algn="ctr"/>
                      <a:r>
                        <a:rPr lang="en-US" dirty="0" smtClean="0">
                          <a:hlinkClick r:id="rId22" action="ppaction://hlinksldjump"/>
                        </a:rPr>
                        <a:t>$500</a:t>
                      </a:r>
                      <a:endParaRPr lang="en-US" dirty="0"/>
                    </a:p>
                  </a:txBody>
                  <a:tcPr/>
                </a:tc>
                <a:tc>
                  <a:txBody>
                    <a:bodyPr/>
                    <a:lstStyle/>
                    <a:p>
                      <a:pPr algn="ctr"/>
                      <a:endParaRPr lang="en-US" dirty="0" smtClean="0"/>
                    </a:p>
                    <a:p>
                      <a:pPr algn="ctr"/>
                      <a:r>
                        <a:rPr lang="en-US" dirty="0" smtClean="0">
                          <a:hlinkClick r:id="rId23" action="ppaction://hlinksldjump"/>
                        </a:rPr>
                        <a:t>$500</a:t>
                      </a:r>
                      <a:endParaRPr lang="en-US" dirty="0"/>
                    </a:p>
                  </a:txBody>
                  <a:tcPr/>
                </a:tc>
                <a:tc>
                  <a:txBody>
                    <a:bodyPr/>
                    <a:lstStyle/>
                    <a:p>
                      <a:pPr algn="ctr"/>
                      <a:endParaRPr lang="en-US" dirty="0" smtClean="0"/>
                    </a:p>
                    <a:p>
                      <a:pPr algn="ctr"/>
                      <a:r>
                        <a:rPr lang="en-US" dirty="0" smtClean="0">
                          <a:hlinkClick r:id="rId24" action="ppaction://hlinksldjump"/>
                        </a:rPr>
                        <a:t>$500</a:t>
                      </a:r>
                      <a:endParaRPr lang="en-US" dirty="0"/>
                    </a:p>
                  </a:txBody>
                  <a:tcPr/>
                </a:tc>
                <a:tc>
                  <a:txBody>
                    <a:bodyPr/>
                    <a:lstStyle/>
                    <a:p>
                      <a:pPr algn="ctr"/>
                      <a:endParaRPr lang="en-US" dirty="0" smtClean="0"/>
                    </a:p>
                    <a:p>
                      <a:pPr algn="ctr"/>
                      <a:r>
                        <a:rPr lang="en-US" dirty="0" smtClean="0">
                          <a:hlinkClick r:id="rId25" action="ppaction://hlinksldjump"/>
                        </a:rPr>
                        <a:t>$500</a:t>
                      </a:r>
                      <a:endParaRPr lang="en-US" dirty="0"/>
                    </a:p>
                  </a:txBody>
                  <a:tcPr/>
                </a:tc>
                <a:tc>
                  <a:txBody>
                    <a:bodyPr/>
                    <a:lstStyle/>
                    <a:p>
                      <a:pPr algn="ctr"/>
                      <a:endParaRPr lang="en-US" dirty="0" smtClean="0"/>
                    </a:p>
                    <a:p>
                      <a:pPr algn="ctr"/>
                      <a:r>
                        <a:rPr lang="en-US" dirty="0" smtClean="0">
                          <a:hlinkClick r:id="rId26" action="ppaction://hlinksldjump"/>
                        </a:rPr>
                        <a:t>$500</a:t>
                      </a:r>
                      <a:endParaRPr lang="en-US" dirty="0"/>
                    </a:p>
                  </a:txBody>
                  <a:tcPr/>
                </a:tc>
              </a:tr>
            </a:tbl>
          </a:graphicData>
        </a:graphic>
      </p:graphicFrame>
    </p:spTree>
    <p:extLst>
      <p:ext uri="{BB962C8B-B14F-4D97-AF65-F5344CB8AC3E}">
        <p14:creationId xmlns:p14="http://schemas.microsoft.com/office/powerpoint/2010/main" val="19924423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3276599"/>
          </a:xfrm>
        </p:spPr>
        <p:txBody>
          <a:bodyPr>
            <a:normAutofit/>
          </a:bodyPr>
          <a:lstStyle/>
          <a:p>
            <a:r>
              <a:rPr lang="en-US" sz="6600" dirty="0" smtClean="0"/>
              <a:t>What is a Mini-Grant</a:t>
            </a:r>
            <a:endParaRPr lang="en-US" sz="6600" dirty="0"/>
          </a:p>
        </p:txBody>
      </p:sp>
      <p:pic>
        <p:nvPicPr>
          <p:cNvPr id="4" name="Picture 2" descr="Jeopardy--690.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426720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3445635"/>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3962400"/>
          </a:xfrm>
        </p:spPr>
        <p:txBody>
          <a:bodyPr>
            <a:normAutofit/>
          </a:bodyPr>
          <a:lstStyle/>
          <a:p>
            <a:r>
              <a:rPr lang="en-US" sz="5400" dirty="0" smtClean="0"/>
              <a:t>What Dr. Seuss </a:t>
            </a:r>
            <a:r>
              <a:rPr lang="en-US" sz="5400" smtClean="0"/>
              <a:t>book </a:t>
            </a:r>
            <a:r>
              <a:rPr lang="en-US" sz="5400" smtClean="0"/>
              <a:t>is</a:t>
            </a:r>
            <a:r>
              <a:rPr lang="en-US" sz="5400" smtClean="0"/>
              <a:t> </a:t>
            </a:r>
            <a:r>
              <a:rPr lang="en-US" sz="5400" dirty="0" smtClean="0"/>
              <a:t>a story about litter</a:t>
            </a:r>
            <a:endParaRPr lang="en-US" sz="5400" dirty="0"/>
          </a:p>
        </p:txBody>
      </p:sp>
    </p:spTree>
    <p:extLst>
      <p:ext uri="{BB962C8B-B14F-4D97-AF65-F5344CB8AC3E}">
        <p14:creationId xmlns:p14="http://schemas.microsoft.com/office/powerpoint/2010/main" val="13773633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3276599"/>
          </a:xfrm>
        </p:spPr>
        <p:txBody>
          <a:bodyPr>
            <a:normAutofit/>
          </a:bodyPr>
          <a:lstStyle/>
          <a:p>
            <a:r>
              <a:rPr lang="en-US" sz="6600" dirty="0" smtClean="0"/>
              <a:t>What is the </a:t>
            </a:r>
            <a:r>
              <a:rPr lang="en-US" sz="6600" dirty="0" err="1" smtClean="0"/>
              <a:t>Lorax</a:t>
            </a:r>
            <a:endParaRPr lang="en-US" sz="6600" dirty="0"/>
          </a:p>
        </p:txBody>
      </p:sp>
      <p:pic>
        <p:nvPicPr>
          <p:cNvPr id="4" name="Picture 2" descr="Jeopardy--690.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426720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7185647"/>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3962400"/>
          </a:xfrm>
        </p:spPr>
        <p:txBody>
          <a:bodyPr>
            <a:normAutofit/>
          </a:bodyPr>
          <a:lstStyle/>
          <a:p>
            <a:r>
              <a:rPr lang="en-US" sz="7200" dirty="0" smtClean="0"/>
              <a:t>NJCCC</a:t>
            </a:r>
            <a:br>
              <a:rPr lang="en-US" sz="7200" dirty="0" smtClean="0"/>
            </a:br>
            <a:endParaRPr lang="en-US" sz="7200" dirty="0"/>
          </a:p>
        </p:txBody>
      </p:sp>
    </p:spTree>
    <p:extLst>
      <p:ext uri="{BB962C8B-B14F-4D97-AF65-F5344CB8AC3E}">
        <p14:creationId xmlns:p14="http://schemas.microsoft.com/office/powerpoint/2010/main" val="2316697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3276599"/>
          </a:xfrm>
        </p:spPr>
        <p:txBody>
          <a:bodyPr>
            <a:normAutofit/>
          </a:bodyPr>
          <a:lstStyle/>
          <a:p>
            <a:r>
              <a:rPr lang="en-US" sz="6600" dirty="0" smtClean="0"/>
              <a:t>What is the </a:t>
            </a:r>
            <a:br>
              <a:rPr lang="en-US" sz="6600" dirty="0" smtClean="0"/>
            </a:br>
            <a:r>
              <a:rPr lang="en-US" sz="6600" dirty="0" smtClean="0"/>
              <a:t>New Jersey Clean Communities Council</a:t>
            </a:r>
            <a:endParaRPr lang="en-US" sz="6600" dirty="0"/>
          </a:p>
        </p:txBody>
      </p:sp>
      <p:pic>
        <p:nvPicPr>
          <p:cNvPr id="4" name="Picture 2" descr="Jeopardy--690.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480060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9469030"/>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3962400"/>
          </a:xfrm>
        </p:spPr>
        <p:txBody>
          <a:bodyPr>
            <a:normAutofit/>
          </a:bodyPr>
          <a:lstStyle/>
          <a:p>
            <a:r>
              <a:rPr lang="en-US" sz="7200" dirty="0" smtClean="0"/>
              <a:t>AAH</a:t>
            </a:r>
            <a:endParaRPr lang="en-US" sz="7200" dirty="0"/>
          </a:p>
        </p:txBody>
      </p:sp>
    </p:spTree>
    <p:extLst>
      <p:ext uri="{BB962C8B-B14F-4D97-AF65-F5344CB8AC3E}">
        <p14:creationId xmlns:p14="http://schemas.microsoft.com/office/powerpoint/2010/main" val="19040785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3276599"/>
          </a:xfrm>
        </p:spPr>
        <p:txBody>
          <a:bodyPr>
            <a:normAutofit/>
          </a:bodyPr>
          <a:lstStyle/>
          <a:p>
            <a:r>
              <a:rPr lang="en-US" sz="6600" dirty="0" smtClean="0"/>
              <a:t>What is </a:t>
            </a:r>
            <a:br>
              <a:rPr lang="en-US" sz="6600" dirty="0" smtClean="0"/>
            </a:br>
            <a:r>
              <a:rPr lang="en-US" sz="6600" dirty="0" smtClean="0"/>
              <a:t>Adopt a Highway</a:t>
            </a:r>
            <a:endParaRPr lang="en-US" sz="6600" dirty="0"/>
          </a:p>
        </p:txBody>
      </p:sp>
      <p:pic>
        <p:nvPicPr>
          <p:cNvPr id="4" name="Picture 2" descr="Jeopardy--690.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472440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0035679"/>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3962400"/>
          </a:xfrm>
        </p:spPr>
        <p:txBody>
          <a:bodyPr>
            <a:normAutofit/>
          </a:bodyPr>
          <a:lstStyle/>
          <a:p>
            <a:r>
              <a:rPr lang="en-US" sz="5400" dirty="0" smtClean="0"/>
              <a:t>NPS Pollution</a:t>
            </a:r>
            <a:endParaRPr lang="en-US" sz="5400" dirty="0"/>
          </a:p>
        </p:txBody>
      </p:sp>
    </p:spTree>
    <p:extLst>
      <p:ext uri="{BB962C8B-B14F-4D97-AF65-F5344CB8AC3E}">
        <p14:creationId xmlns:p14="http://schemas.microsoft.com/office/powerpoint/2010/main" val="22010681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3276599"/>
          </a:xfrm>
        </p:spPr>
        <p:txBody>
          <a:bodyPr>
            <a:normAutofit/>
          </a:bodyPr>
          <a:lstStyle/>
          <a:p>
            <a:r>
              <a:rPr lang="en-US" sz="6600" dirty="0" smtClean="0"/>
              <a:t>What is Nonpoint Source Pollution</a:t>
            </a:r>
            <a:endParaRPr lang="en-US" sz="6600" dirty="0"/>
          </a:p>
        </p:txBody>
      </p:sp>
      <p:pic>
        <p:nvPicPr>
          <p:cNvPr id="4" name="Picture 2" descr="Jeopardy--690.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480060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148332"/>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3962400"/>
          </a:xfrm>
        </p:spPr>
        <p:txBody>
          <a:bodyPr>
            <a:normAutofit/>
          </a:bodyPr>
          <a:lstStyle/>
          <a:p>
            <a:r>
              <a:rPr lang="en-US" sz="7200" dirty="0" smtClean="0"/>
              <a:t>COA</a:t>
            </a:r>
            <a:endParaRPr lang="en-US" sz="7200" dirty="0"/>
          </a:p>
        </p:txBody>
      </p:sp>
    </p:spTree>
    <p:extLst>
      <p:ext uri="{BB962C8B-B14F-4D97-AF65-F5344CB8AC3E}">
        <p14:creationId xmlns:p14="http://schemas.microsoft.com/office/powerpoint/2010/main" val="320535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3352799"/>
          </a:xfrm>
        </p:spPr>
        <p:txBody>
          <a:bodyPr>
            <a:noAutofit/>
          </a:bodyPr>
          <a:lstStyle/>
          <a:p>
            <a:r>
              <a:rPr lang="en-US" sz="5400" dirty="0" smtClean="0"/>
              <a:t>Name Three Clean Communities Program Focus Areas</a:t>
            </a:r>
            <a:endParaRPr lang="en-US" sz="5400" dirty="0"/>
          </a:p>
        </p:txBody>
      </p:sp>
      <p:sp>
        <p:nvSpPr>
          <p:cNvPr id="4" name="Subtitle 2"/>
          <p:cNvSpPr txBox="1">
            <a:spLocks/>
          </p:cNvSpPr>
          <p:nvPr/>
        </p:nvSpPr>
        <p:spPr>
          <a:xfrm>
            <a:off x="6553200" y="5181600"/>
            <a:ext cx="2057400" cy="609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200" smtClean="0"/>
              <a:t>Grant Guidelines 100</a:t>
            </a:r>
            <a:endParaRPr lang="en-US" sz="1200" dirty="0"/>
          </a:p>
        </p:txBody>
      </p:sp>
    </p:spTree>
    <p:extLst>
      <p:ext uri="{BB962C8B-B14F-4D97-AF65-F5344CB8AC3E}">
        <p14:creationId xmlns:p14="http://schemas.microsoft.com/office/powerpoint/2010/main" val="38280476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3276599"/>
          </a:xfrm>
        </p:spPr>
        <p:txBody>
          <a:bodyPr>
            <a:normAutofit/>
          </a:bodyPr>
          <a:lstStyle/>
          <a:p>
            <a:r>
              <a:rPr lang="en-US" sz="6600" dirty="0" smtClean="0"/>
              <a:t>What is </a:t>
            </a:r>
            <a:br>
              <a:rPr lang="en-US" sz="6600" dirty="0" smtClean="0"/>
            </a:br>
            <a:r>
              <a:rPr lang="en-US" sz="6600" dirty="0" smtClean="0"/>
              <a:t>Clean Ocean Action</a:t>
            </a:r>
            <a:endParaRPr lang="en-US" sz="6600" dirty="0"/>
          </a:p>
        </p:txBody>
      </p:sp>
      <p:pic>
        <p:nvPicPr>
          <p:cNvPr id="4" name="Picture 2" descr="Jeopardy--690.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487680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8722954"/>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3962400"/>
          </a:xfrm>
        </p:spPr>
        <p:txBody>
          <a:bodyPr>
            <a:normAutofit/>
          </a:bodyPr>
          <a:lstStyle/>
          <a:p>
            <a:r>
              <a:rPr lang="en-US" sz="7200" dirty="0" smtClean="0"/>
              <a:t>ICC</a:t>
            </a:r>
            <a:endParaRPr lang="en-US" sz="7200" dirty="0"/>
          </a:p>
        </p:txBody>
      </p:sp>
    </p:spTree>
    <p:extLst>
      <p:ext uri="{BB962C8B-B14F-4D97-AF65-F5344CB8AC3E}">
        <p14:creationId xmlns:p14="http://schemas.microsoft.com/office/powerpoint/2010/main" val="17291510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3276599"/>
          </a:xfrm>
        </p:spPr>
        <p:txBody>
          <a:bodyPr>
            <a:normAutofit/>
          </a:bodyPr>
          <a:lstStyle/>
          <a:p>
            <a:r>
              <a:rPr lang="en-US" sz="6600" dirty="0" smtClean="0"/>
              <a:t>What is the International </a:t>
            </a:r>
            <a:br>
              <a:rPr lang="en-US" sz="6600" dirty="0" smtClean="0"/>
            </a:br>
            <a:r>
              <a:rPr lang="en-US" sz="6600" dirty="0" smtClean="0"/>
              <a:t>Coastal Cleanup</a:t>
            </a:r>
            <a:endParaRPr lang="en-US" sz="6600" dirty="0"/>
          </a:p>
        </p:txBody>
      </p:sp>
      <p:pic>
        <p:nvPicPr>
          <p:cNvPr id="4" name="Picture 2" descr="Jeopardy--690.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87486" y="472440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3249993"/>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3962400"/>
          </a:xfrm>
        </p:spPr>
        <p:txBody>
          <a:bodyPr>
            <a:normAutofit/>
          </a:bodyPr>
          <a:lstStyle/>
          <a:p>
            <a:r>
              <a:rPr lang="en-US" sz="7200" dirty="0" smtClean="0"/>
              <a:t>TSRWA</a:t>
            </a:r>
            <a:endParaRPr lang="en-US" sz="7200" dirty="0"/>
          </a:p>
        </p:txBody>
      </p:sp>
    </p:spTree>
    <p:extLst>
      <p:ext uri="{BB962C8B-B14F-4D97-AF65-F5344CB8AC3E}">
        <p14:creationId xmlns:p14="http://schemas.microsoft.com/office/powerpoint/2010/main" val="19551358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3276599"/>
          </a:xfrm>
        </p:spPr>
        <p:txBody>
          <a:bodyPr>
            <a:normAutofit/>
          </a:bodyPr>
          <a:lstStyle/>
          <a:p>
            <a:r>
              <a:rPr lang="en-US" sz="6600" dirty="0" smtClean="0"/>
              <a:t>What is a STRAW</a:t>
            </a:r>
            <a:endParaRPr lang="en-US" sz="6600" dirty="0"/>
          </a:p>
        </p:txBody>
      </p:sp>
      <p:pic>
        <p:nvPicPr>
          <p:cNvPr id="4" name="Picture 2" descr="Jeopardy--690.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87486" y="472440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4822465"/>
      </p:ext>
    </p:extLst>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3962400"/>
          </a:xfrm>
        </p:spPr>
        <p:txBody>
          <a:bodyPr>
            <a:normAutofit/>
          </a:bodyPr>
          <a:lstStyle/>
          <a:p>
            <a:r>
              <a:rPr lang="en-US" sz="7200" dirty="0" smtClean="0"/>
              <a:t>EBRAGGA</a:t>
            </a:r>
            <a:endParaRPr lang="en-US" sz="7200" dirty="0"/>
          </a:p>
        </p:txBody>
      </p:sp>
    </p:spTree>
    <p:extLst>
      <p:ext uri="{BB962C8B-B14F-4D97-AF65-F5344CB8AC3E}">
        <p14:creationId xmlns:p14="http://schemas.microsoft.com/office/powerpoint/2010/main" val="22626585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3276599"/>
          </a:xfrm>
        </p:spPr>
        <p:txBody>
          <a:bodyPr>
            <a:normAutofit/>
          </a:bodyPr>
          <a:lstStyle/>
          <a:p>
            <a:r>
              <a:rPr lang="en-US" sz="7200" dirty="0" smtClean="0"/>
              <a:t>WHAT IS GARBAGE</a:t>
            </a:r>
            <a:endParaRPr lang="en-US" sz="7200" dirty="0"/>
          </a:p>
        </p:txBody>
      </p:sp>
      <p:pic>
        <p:nvPicPr>
          <p:cNvPr id="4" name="Picture 2" descr="Jeopardy--690.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87486" y="472440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6122492"/>
      </p:ext>
    </p:extLst>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3962400"/>
          </a:xfrm>
        </p:spPr>
        <p:txBody>
          <a:bodyPr>
            <a:normAutofit/>
          </a:bodyPr>
          <a:lstStyle/>
          <a:p>
            <a:r>
              <a:rPr lang="en-US" sz="7200" dirty="0" smtClean="0"/>
              <a:t>CPILSAT SAGB</a:t>
            </a:r>
            <a:br>
              <a:rPr lang="en-US" sz="7200" dirty="0" smtClean="0"/>
            </a:br>
            <a:endParaRPr lang="en-US" sz="7200" dirty="0"/>
          </a:p>
        </p:txBody>
      </p:sp>
    </p:spTree>
    <p:extLst>
      <p:ext uri="{BB962C8B-B14F-4D97-AF65-F5344CB8AC3E}">
        <p14:creationId xmlns:p14="http://schemas.microsoft.com/office/powerpoint/2010/main" val="13537570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3276599"/>
          </a:xfrm>
        </p:spPr>
        <p:txBody>
          <a:bodyPr>
            <a:normAutofit/>
          </a:bodyPr>
          <a:lstStyle/>
          <a:p>
            <a:r>
              <a:rPr lang="en-US" sz="6600" dirty="0" smtClean="0"/>
              <a:t>What are</a:t>
            </a:r>
            <a:br>
              <a:rPr lang="en-US" sz="6600" dirty="0" smtClean="0"/>
            </a:br>
            <a:r>
              <a:rPr lang="en-US" sz="6600" dirty="0" smtClean="0"/>
              <a:t>PLASTIC BAGS</a:t>
            </a:r>
            <a:endParaRPr lang="en-US" sz="6600" dirty="0"/>
          </a:p>
        </p:txBody>
      </p:sp>
      <p:pic>
        <p:nvPicPr>
          <p:cNvPr id="4" name="Picture 2" descr="Jeopardy--690.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87486" y="472440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1258068"/>
      </p:ext>
    </p:extLst>
  </p:cSld>
  <p:clrMapOvr>
    <a:masterClrMapping/>
  </p:clrMapOvr>
  <p:transition spd="slow">
    <p:push di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3962400"/>
          </a:xfrm>
        </p:spPr>
        <p:txBody>
          <a:bodyPr>
            <a:normAutofit/>
          </a:bodyPr>
          <a:lstStyle/>
          <a:p>
            <a:r>
              <a:rPr lang="en-US" sz="7200" dirty="0" smtClean="0"/>
              <a:t>ODOF PERSPARW</a:t>
            </a:r>
            <a:endParaRPr lang="en-US" sz="7200" dirty="0"/>
          </a:p>
        </p:txBody>
      </p:sp>
    </p:spTree>
    <p:extLst>
      <p:ext uri="{BB962C8B-B14F-4D97-AF65-F5344CB8AC3E}">
        <p14:creationId xmlns:p14="http://schemas.microsoft.com/office/powerpoint/2010/main" val="760997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3047999"/>
          </a:xfrm>
        </p:spPr>
        <p:txBody>
          <a:bodyPr>
            <a:normAutofit/>
          </a:bodyPr>
          <a:lstStyle/>
          <a:p>
            <a:r>
              <a:rPr lang="en-US" sz="6000" dirty="0" smtClean="0"/>
              <a:t>What are cleanup, education, enforcement and graffiti removal</a:t>
            </a:r>
            <a:endParaRPr lang="en-US" sz="6000" dirty="0"/>
          </a:p>
        </p:txBody>
      </p:sp>
      <p:sp>
        <p:nvSpPr>
          <p:cNvPr id="3" name="Subtitle 2"/>
          <p:cNvSpPr>
            <a:spLocks noGrp="1"/>
          </p:cNvSpPr>
          <p:nvPr>
            <p:ph type="subTitle" idx="1"/>
          </p:nvPr>
        </p:nvSpPr>
        <p:spPr>
          <a:xfrm>
            <a:off x="6553200" y="5181600"/>
            <a:ext cx="2057400" cy="609600"/>
          </a:xfrm>
        </p:spPr>
        <p:txBody>
          <a:bodyPr>
            <a:normAutofit/>
          </a:bodyPr>
          <a:lstStyle/>
          <a:p>
            <a:r>
              <a:rPr lang="en-US" sz="1200" dirty="0" smtClean="0"/>
              <a:t>Grant Guidelines 100</a:t>
            </a:r>
            <a:endParaRPr lang="en-US" sz="1200" dirty="0"/>
          </a:p>
        </p:txBody>
      </p:sp>
      <p:pic>
        <p:nvPicPr>
          <p:cNvPr id="1026" name="Picture 2" descr="Jeopardy--690.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487680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3073162"/>
      </p:ext>
    </p:extLst>
  </p:cSld>
  <p:clrMapOvr>
    <a:masterClrMapping/>
  </p:clrMapOvr>
  <p:transition spd="slow">
    <p:push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3276599"/>
          </a:xfrm>
        </p:spPr>
        <p:txBody>
          <a:bodyPr>
            <a:normAutofit/>
          </a:bodyPr>
          <a:lstStyle/>
          <a:p>
            <a:r>
              <a:rPr lang="en-US" sz="6600" dirty="0" smtClean="0"/>
              <a:t>What are</a:t>
            </a:r>
            <a:br>
              <a:rPr lang="en-US" sz="6600" dirty="0" smtClean="0"/>
            </a:br>
            <a:r>
              <a:rPr lang="en-US" sz="6600" dirty="0" smtClean="0"/>
              <a:t>FOOD WRAPPERS</a:t>
            </a:r>
            <a:endParaRPr lang="en-US" sz="6600" dirty="0"/>
          </a:p>
        </p:txBody>
      </p:sp>
      <p:pic>
        <p:nvPicPr>
          <p:cNvPr id="4" name="Picture 2" descr="Jeopardy--690.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87486" y="472440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6644183"/>
      </p:ext>
    </p:extLst>
  </p:cSld>
  <p:clrMapOvr>
    <a:masterClrMapping/>
  </p:clrMapOvr>
  <p:transition spd="slow">
    <p:push di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3962400"/>
          </a:xfrm>
        </p:spPr>
        <p:txBody>
          <a:bodyPr>
            <a:normAutofit/>
          </a:bodyPr>
          <a:lstStyle/>
          <a:p>
            <a:r>
              <a:rPr lang="en-US" sz="7200" dirty="0" smtClean="0"/>
              <a:t>SCEGITATER</a:t>
            </a:r>
            <a:endParaRPr lang="en-US" sz="7200" dirty="0"/>
          </a:p>
        </p:txBody>
      </p:sp>
    </p:spTree>
    <p:extLst>
      <p:ext uri="{BB962C8B-B14F-4D97-AF65-F5344CB8AC3E}">
        <p14:creationId xmlns:p14="http://schemas.microsoft.com/office/powerpoint/2010/main" val="36663882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3276599"/>
          </a:xfrm>
        </p:spPr>
        <p:txBody>
          <a:bodyPr>
            <a:normAutofit/>
          </a:bodyPr>
          <a:lstStyle/>
          <a:p>
            <a:r>
              <a:rPr lang="en-US" sz="6600" dirty="0" smtClean="0"/>
              <a:t>What are</a:t>
            </a:r>
            <a:br>
              <a:rPr lang="en-US" sz="6600" dirty="0" smtClean="0"/>
            </a:br>
            <a:r>
              <a:rPr lang="en-US" sz="6600" dirty="0" smtClean="0"/>
              <a:t>CIGARETTES</a:t>
            </a:r>
            <a:endParaRPr lang="en-US" sz="6600" dirty="0"/>
          </a:p>
        </p:txBody>
      </p:sp>
      <p:pic>
        <p:nvPicPr>
          <p:cNvPr id="4" name="Picture 2" descr="Jeopardy--690.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87486" y="472440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277067"/>
      </p:ext>
    </p:extLst>
  </p:cSld>
  <p:clrMapOvr>
    <a:masterClrMapping/>
  </p:clrMapOvr>
  <p:transition spd="slow">
    <p:push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3962400"/>
          </a:xfrm>
        </p:spPr>
        <p:txBody>
          <a:bodyPr>
            <a:normAutofit/>
          </a:bodyPr>
          <a:lstStyle/>
          <a:p>
            <a:r>
              <a:rPr lang="en-US" sz="7200" dirty="0" smtClean="0"/>
              <a:t>What year was the Clean Communities program passed?</a:t>
            </a:r>
            <a:endParaRPr lang="en-US" sz="7200" dirty="0"/>
          </a:p>
        </p:txBody>
      </p:sp>
    </p:spTree>
    <p:extLst>
      <p:ext uri="{BB962C8B-B14F-4D97-AF65-F5344CB8AC3E}">
        <p14:creationId xmlns:p14="http://schemas.microsoft.com/office/powerpoint/2010/main" val="1118191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3276599"/>
          </a:xfrm>
        </p:spPr>
        <p:txBody>
          <a:bodyPr>
            <a:normAutofit/>
          </a:bodyPr>
          <a:lstStyle/>
          <a:p>
            <a:r>
              <a:rPr lang="en-US" sz="6600" dirty="0" smtClean="0"/>
              <a:t>What is </a:t>
            </a:r>
            <a:br>
              <a:rPr lang="en-US" sz="6600" dirty="0" smtClean="0"/>
            </a:br>
            <a:r>
              <a:rPr lang="en-US" sz="8800" dirty="0" smtClean="0"/>
              <a:t>1986</a:t>
            </a:r>
            <a:endParaRPr lang="en-US" sz="8800" dirty="0"/>
          </a:p>
        </p:txBody>
      </p:sp>
      <p:pic>
        <p:nvPicPr>
          <p:cNvPr id="4" name="Picture 2" descr="Jeopardy--690.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87486" y="472440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8196552"/>
      </p:ext>
    </p:extLst>
  </p:cSld>
  <p:clrMapOvr>
    <a:masterClrMapping/>
  </p:clrMapOvr>
  <p:transition spd="slow">
    <p:push dir="u"/>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3962400"/>
          </a:xfrm>
        </p:spPr>
        <p:txBody>
          <a:bodyPr>
            <a:normAutofit/>
          </a:bodyPr>
          <a:lstStyle/>
          <a:p>
            <a:r>
              <a:rPr lang="en-US" sz="7200" dirty="0" smtClean="0"/>
              <a:t>When was the first Earth Day</a:t>
            </a:r>
            <a:endParaRPr lang="en-US" sz="7200" dirty="0"/>
          </a:p>
        </p:txBody>
      </p:sp>
    </p:spTree>
    <p:extLst>
      <p:ext uri="{BB962C8B-B14F-4D97-AF65-F5344CB8AC3E}">
        <p14:creationId xmlns:p14="http://schemas.microsoft.com/office/powerpoint/2010/main" val="40187231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3276599"/>
          </a:xfrm>
        </p:spPr>
        <p:txBody>
          <a:bodyPr>
            <a:normAutofit/>
          </a:bodyPr>
          <a:lstStyle/>
          <a:p>
            <a:r>
              <a:rPr lang="en-US" sz="6600" dirty="0" smtClean="0"/>
              <a:t>What is </a:t>
            </a:r>
            <a:br>
              <a:rPr lang="en-US" sz="6600" dirty="0" smtClean="0"/>
            </a:br>
            <a:r>
              <a:rPr lang="en-US" sz="8000" dirty="0" smtClean="0"/>
              <a:t>1970</a:t>
            </a:r>
            <a:endParaRPr lang="en-US" sz="8000" dirty="0"/>
          </a:p>
        </p:txBody>
      </p:sp>
      <p:pic>
        <p:nvPicPr>
          <p:cNvPr id="4" name="Picture 2" descr="Jeopardy--690.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87486" y="472440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5388243"/>
      </p:ext>
    </p:extLst>
  </p:cSld>
  <p:clrMapOvr>
    <a:masterClrMapping/>
  </p:clrMapOvr>
  <p:transition spd="slow">
    <p:push dir="u"/>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3962400"/>
          </a:xfrm>
        </p:spPr>
        <p:txBody>
          <a:bodyPr>
            <a:normAutofit/>
          </a:bodyPr>
          <a:lstStyle/>
          <a:p>
            <a:r>
              <a:rPr lang="en-US" sz="7200" dirty="0" smtClean="0"/>
              <a:t>What year did Sandy become a household name</a:t>
            </a:r>
            <a:endParaRPr lang="en-US" sz="7200" dirty="0"/>
          </a:p>
        </p:txBody>
      </p:sp>
    </p:spTree>
    <p:extLst>
      <p:ext uri="{BB962C8B-B14F-4D97-AF65-F5344CB8AC3E}">
        <p14:creationId xmlns:p14="http://schemas.microsoft.com/office/powerpoint/2010/main" val="87308142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3276599"/>
          </a:xfrm>
        </p:spPr>
        <p:txBody>
          <a:bodyPr>
            <a:normAutofit/>
          </a:bodyPr>
          <a:lstStyle/>
          <a:p>
            <a:r>
              <a:rPr lang="en-US" sz="6600" dirty="0" smtClean="0"/>
              <a:t>What is</a:t>
            </a:r>
            <a:br>
              <a:rPr lang="en-US" sz="6600" dirty="0" smtClean="0"/>
            </a:br>
            <a:r>
              <a:rPr lang="en-US" sz="6600" dirty="0" smtClean="0"/>
              <a:t> </a:t>
            </a:r>
            <a:r>
              <a:rPr lang="en-US" sz="8800" dirty="0" smtClean="0"/>
              <a:t>2012</a:t>
            </a:r>
            <a:endParaRPr lang="en-US" sz="8800" dirty="0"/>
          </a:p>
        </p:txBody>
      </p:sp>
      <p:pic>
        <p:nvPicPr>
          <p:cNvPr id="4" name="Picture 2" descr="Jeopardy--690.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87486" y="472440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1815716"/>
      </p:ext>
    </p:extLst>
  </p:cSld>
  <p:clrMapOvr>
    <a:masterClrMapping/>
  </p:clrMapOvr>
  <p:transition spd="slow">
    <p:push dir="u"/>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3962400"/>
          </a:xfrm>
        </p:spPr>
        <p:txBody>
          <a:bodyPr>
            <a:normAutofit fontScale="90000"/>
          </a:bodyPr>
          <a:lstStyle/>
          <a:p>
            <a:r>
              <a:rPr lang="en-US" sz="7200" dirty="0" smtClean="0"/>
              <a:t>What year was recycling added to Clean Communities legislation?</a:t>
            </a:r>
            <a:endParaRPr lang="en-US" sz="7200" dirty="0"/>
          </a:p>
        </p:txBody>
      </p:sp>
    </p:spTree>
    <p:extLst>
      <p:ext uri="{BB962C8B-B14F-4D97-AF65-F5344CB8AC3E}">
        <p14:creationId xmlns:p14="http://schemas.microsoft.com/office/powerpoint/2010/main" val="3766266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600" dirty="0" smtClean="0"/>
              <a:t>What form tracks the expenditures of grant funds?</a:t>
            </a:r>
            <a:endParaRPr lang="en-US" sz="6600" dirty="0"/>
          </a:p>
        </p:txBody>
      </p:sp>
      <p:sp>
        <p:nvSpPr>
          <p:cNvPr id="4" name="Subtitle 2"/>
          <p:cNvSpPr txBox="1">
            <a:spLocks/>
          </p:cNvSpPr>
          <p:nvPr/>
        </p:nvSpPr>
        <p:spPr>
          <a:xfrm>
            <a:off x="6553200" y="5181600"/>
            <a:ext cx="2057400" cy="609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200" dirty="0" smtClean="0"/>
              <a:t>Grant Guidelines 200</a:t>
            </a:r>
            <a:endParaRPr lang="en-US" sz="1200" dirty="0"/>
          </a:p>
        </p:txBody>
      </p:sp>
    </p:spTree>
    <p:extLst>
      <p:ext uri="{BB962C8B-B14F-4D97-AF65-F5344CB8AC3E}">
        <p14:creationId xmlns:p14="http://schemas.microsoft.com/office/powerpoint/2010/main" val="149177021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3276599"/>
          </a:xfrm>
        </p:spPr>
        <p:txBody>
          <a:bodyPr>
            <a:normAutofit/>
          </a:bodyPr>
          <a:lstStyle/>
          <a:p>
            <a:r>
              <a:rPr lang="en-US" sz="6600" dirty="0" smtClean="0"/>
              <a:t>What is</a:t>
            </a:r>
            <a:br>
              <a:rPr lang="en-US" sz="6600" dirty="0" smtClean="0"/>
            </a:br>
            <a:r>
              <a:rPr lang="en-US" sz="8000" dirty="0" smtClean="0"/>
              <a:t>2002</a:t>
            </a:r>
            <a:endParaRPr lang="en-US" sz="8000" dirty="0"/>
          </a:p>
        </p:txBody>
      </p:sp>
      <p:pic>
        <p:nvPicPr>
          <p:cNvPr id="4" name="Picture 2" descr="Jeopardy--690.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87486" y="472440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0232773"/>
      </p:ext>
    </p:extLst>
  </p:cSld>
  <p:clrMapOvr>
    <a:masterClrMapping/>
  </p:clrMapOvr>
  <p:transition spd="slow">
    <p:push dir="u"/>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3962400"/>
          </a:xfrm>
        </p:spPr>
        <p:txBody>
          <a:bodyPr>
            <a:normAutofit/>
          </a:bodyPr>
          <a:lstStyle/>
          <a:p>
            <a:r>
              <a:rPr lang="en-US" sz="7200" dirty="0" smtClean="0"/>
              <a:t>What year did NJ turn 350</a:t>
            </a:r>
            <a:endParaRPr lang="en-US" sz="7200" dirty="0"/>
          </a:p>
        </p:txBody>
      </p:sp>
    </p:spTree>
    <p:extLst>
      <p:ext uri="{BB962C8B-B14F-4D97-AF65-F5344CB8AC3E}">
        <p14:creationId xmlns:p14="http://schemas.microsoft.com/office/powerpoint/2010/main" val="198564210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3276599"/>
          </a:xfrm>
        </p:spPr>
        <p:txBody>
          <a:bodyPr>
            <a:normAutofit/>
          </a:bodyPr>
          <a:lstStyle/>
          <a:p>
            <a:r>
              <a:rPr lang="en-US" sz="6600" dirty="0" smtClean="0"/>
              <a:t>What is </a:t>
            </a:r>
            <a:r>
              <a:rPr lang="en-US" sz="7200" dirty="0" smtClean="0"/>
              <a:t>2014</a:t>
            </a:r>
            <a:endParaRPr lang="en-US" sz="7200" dirty="0"/>
          </a:p>
        </p:txBody>
      </p:sp>
      <p:pic>
        <p:nvPicPr>
          <p:cNvPr id="4" name="Picture 2" descr="Jeopardy--690.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87486" y="472440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7347716"/>
      </p:ext>
    </p:extLst>
  </p:cSld>
  <p:clrMapOvr>
    <a:masterClrMapping/>
  </p:clrMapOvr>
  <p:transition spd="slow">
    <p:push dir="u"/>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3276599"/>
          </a:xfrm>
        </p:spPr>
        <p:txBody>
          <a:bodyPr>
            <a:normAutofit/>
          </a:bodyPr>
          <a:lstStyle/>
          <a:p>
            <a:r>
              <a:rPr lang="en-US" sz="6600" dirty="0" smtClean="0"/>
              <a:t>FINAL JEOPARDY</a:t>
            </a:r>
            <a:endParaRPr lang="en-US" sz="7200" dirty="0"/>
          </a:p>
        </p:txBody>
      </p:sp>
      <p:pic>
        <p:nvPicPr>
          <p:cNvPr id="4" name="Picture 2" descr="Jeopardy--690.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87486" y="472440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154588"/>
      </p:ext>
    </p:extLst>
  </p:cSld>
  <p:clrMapOvr>
    <a:masterClrMapping/>
  </p:clrMapOvr>
  <p:transition spd="slow">
    <p:push dir="u"/>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3276599"/>
          </a:xfrm>
        </p:spPr>
        <p:txBody>
          <a:bodyPr>
            <a:normAutofit/>
          </a:bodyPr>
          <a:lstStyle/>
          <a:p>
            <a:r>
              <a:rPr lang="en-US" sz="6600" dirty="0" smtClean="0"/>
              <a:t>Name three (3) </a:t>
            </a:r>
            <a:br>
              <a:rPr lang="en-US" sz="6600" dirty="0" smtClean="0"/>
            </a:br>
            <a:r>
              <a:rPr lang="en-US" sz="6600" dirty="0" smtClean="0"/>
              <a:t>litter generating products</a:t>
            </a:r>
            <a:endParaRPr lang="en-US" sz="6600" dirty="0"/>
          </a:p>
        </p:txBody>
      </p:sp>
      <p:pic>
        <p:nvPicPr>
          <p:cNvPr id="3" name="Jeopardy Theme.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610600" y="6324600"/>
            <a:ext cx="381000" cy="381000"/>
          </a:xfrm>
          <a:prstGeom prst="rect">
            <a:avLst/>
          </a:prstGeom>
        </p:spPr>
      </p:pic>
    </p:spTree>
    <p:extLst>
      <p:ext uri="{BB962C8B-B14F-4D97-AF65-F5344CB8AC3E}">
        <p14:creationId xmlns:p14="http://schemas.microsoft.com/office/powerpoint/2010/main" val="23184496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2054"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105399"/>
          </a:xfrm>
        </p:spPr>
        <p:txBody>
          <a:bodyPr>
            <a:normAutofit fontScale="90000"/>
          </a:bodyPr>
          <a:lstStyle/>
          <a:p>
            <a:r>
              <a:rPr lang="en-US" sz="1800" dirty="0" smtClean="0">
                <a:latin typeface="Cambria" panose="02040503050406030204" pitchFamily="18" charset="0"/>
              </a:rPr>
              <a:t>What are</a:t>
            </a:r>
            <a:r>
              <a:rPr lang="en-US" sz="1200" dirty="0"/>
              <a:t/>
            </a:r>
            <a:br>
              <a:rPr lang="en-US" sz="1200" dirty="0"/>
            </a:br>
            <a:r>
              <a:rPr lang="en-US" sz="2200" dirty="0"/>
              <a:t>(</a:t>
            </a:r>
            <a:r>
              <a:rPr lang="en-US" sz="2200" dirty="0">
                <a:latin typeface="Cambria" panose="02040503050406030204" pitchFamily="18" charset="0"/>
              </a:rPr>
              <a:t>1)Beer and other malt beverages </a:t>
            </a:r>
            <a:br>
              <a:rPr lang="en-US" sz="2200" dirty="0">
                <a:latin typeface="Cambria" panose="02040503050406030204" pitchFamily="18" charset="0"/>
              </a:rPr>
            </a:br>
            <a:r>
              <a:rPr lang="en-US" sz="2200" dirty="0">
                <a:latin typeface="Cambria" panose="02040503050406030204" pitchFamily="18" charset="0"/>
              </a:rPr>
              <a:t>(2)Cigarettes and tobacco products </a:t>
            </a:r>
            <a:br>
              <a:rPr lang="en-US" sz="2200" dirty="0">
                <a:latin typeface="Cambria" panose="02040503050406030204" pitchFamily="18" charset="0"/>
              </a:rPr>
            </a:br>
            <a:r>
              <a:rPr lang="en-US" sz="2200" dirty="0">
                <a:latin typeface="Cambria" panose="02040503050406030204" pitchFamily="18" charset="0"/>
              </a:rPr>
              <a:t>(3) Cleaning agents and toiletries                 </a:t>
            </a:r>
            <a:br>
              <a:rPr lang="en-US" sz="2200" dirty="0">
                <a:latin typeface="Cambria" panose="02040503050406030204" pitchFamily="18" charset="0"/>
              </a:rPr>
            </a:br>
            <a:r>
              <a:rPr lang="en-US" sz="2200" dirty="0">
                <a:latin typeface="Cambria" panose="02040503050406030204" pitchFamily="18" charset="0"/>
              </a:rPr>
              <a:t>(4) Distilled spirits </a:t>
            </a:r>
            <a:br>
              <a:rPr lang="en-US" sz="2200" dirty="0">
                <a:latin typeface="Cambria" panose="02040503050406030204" pitchFamily="18" charset="0"/>
              </a:rPr>
            </a:br>
            <a:r>
              <a:rPr lang="en-US" sz="2200" dirty="0">
                <a:latin typeface="Cambria" panose="02040503050406030204" pitchFamily="18" charset="0"/>
              </a:rPr>
              <a:t>(5) Food for human or pet consumption </a:t>
            </a:r>
            <a:br>
              <a:rPr lang="en-US" sz="2200" dirty="0">
                <a:latin typeface="Cambria" panose="02040503050406030204" pitchFamily="18" charset="0"/>
              </a:rPr>
            </a:br>
            <a:r>
              <a:rPr lang="en-US" sz="2200" dirty="0">
                <a:latin typeface="Cambria" panose="02040503050406030204" pitchFamily="18" charset="0"/>
              </a:rPr>
              <a:t>(6) Glass containers </a:t>
            </a:r>
            <a:br>
              <a:rPr lang="en-US" sz="2200" dirty="0">
                <a:latin typeface="Cambria" panose="02040503050406030204" pitchFamily="18" charset="0"/>
              </a:rPr>
            </a:br>
            <a:r>
              <a:rPr lang="en-US" sz="2200" dirty="0">
                <a:latin typeface="Cambria" panose="02040503050406030204" pitchFamily="18" charset="0"/>
              </a:rPr>
              <a:t>(7) Groceries </a:t>
            </a:r>
            <a:br>
              <a:rPr lang="en-US" sz="2200" dirty="0">
                <a:latin typeface="Cambria" panose="02040503050406030204" pitchFamily="18" charset="0"/>
              </a:rPr>
            </a:br>
            <a:r>
              <a:rPr lang="en-US" sz="2200" dirty="0">
                <a:latin typeface="Cambria" panose="02040503050406030204" pitchFamily="18" charset="0"/>
              </a:rPr>
              <a:t>(8) Metal containers </a:t>
            </a:r>
            <a:br>
              <a:rPr lang="en-US" sz="2200" dirty="0">
                <a:latin typeface="Cambria" panose="02040503050406030204" pitchFamily="18" charset="0"/>
              </a:rPr>
            </a:br>
            <a:r>
              <a:rPr lang="en-US" sz="2200" dirty="0">
                <a:latin typeface="Cambria" panose="02040503050406030204" pitchFamily="18" charset="0"/>
              </a:rPr>
              <a:t>(9) Tires </a:t>
            </a:r>
            <a:br>
              <a:rPr lang="en-US" sz="2200" dirty="0">
                <a:latin typeface="Cambria" panose="02040503050406030204" pitchFamily="18" charset="0"/>
              </a:rPr>
            </a:br>
            <a:r>
              <a:rPr lang="en-US" sz="2200" dirty="0">
                <a:latin typeface="Cambria" panose="02040503050406030204" pitchFamily="18" charset="0"/>
              </a:rPr>
              <a:t>(10) Newsprint and magazines  </a:t>
            </a:r>
            <a:br>
              <a:rPr lang="en-US" sz="2200" dirty="0">
                <a:latin typeface="Cambria" panose="02040503050406030204" pitchFamily="18" charset="0"/>
              </a:rPr>
            </a:br>
            <a:r>
              <a:rPr lang="en-US" sz="2200" dirty="0">
                <a:latin typeface="Cambria" panose="02040503050406030204" pitchFamily="18" charset="0"/>
              </a:rPr>
              <a:t>(11) Drugstore sundry </a:t>
            </a:r>
            <a:r>
              <a:rPr lang="en-US" sz="2200" dirty="0" smtClean="0">
                <a:latin typeface="Cambria" panose="02040503050406030204" pitchFamily="18" charset="0"/>
              </a:rPr>
              <a:t>products</a:t>
            </a:r>
            <a:r>
              <a:rPr lang="en-US" sz="2200" dirty="0">
                <a:latin typeface="Cambria" panose="02040503050406030204" pitchFamily="18" charset="0"/>
              </a:rPr>
              <a:t/>
            </a:r>
            <a:br>
              <a:rPr lang="en-US" sz="2200" dirty="0">
                <a:latin typeface="Cambria" panose="02040503050406030204" pitchFamily="18" charset="0"/>
              </a:rPr>
            </a:br>
            <a:r>
              <a:rPr lang="en-US" sz="2200" dirty="0">
                <a:latin typeface="Cambria" panose="02040503050406030204" pitchFamily="18" charset="0"/>
              </a:rPr>
              <a:t>(12) Paper products and household paper </a:t>
            </a:r>
            <a:br>
              <a:rPr lang="en-US" sz="2200" dirty="0">
                <a:latin typeface="Cambria" panose="02040503050406030204" pitchFamily="18" charset="0"/>
              </a:rPr>
            </a:br>
            <a:r>
              <a:rPr lang="en-US" sz="2200" dirty="0">
                <a:latin typeface="Cambria" panose="02040503050406030204" pitchFamily="18" charset="0"/>
              </a:rPr>
              <a:t>(13) </a:t>
            </a:r>
            <a:r>
              <a:rPr lang="en-US" sz="2200" dirty="0" smtClean="0">
                <a:latin typeface="Cambria" panose="02040503050406030204" pitchFamily="18" charset="0"/>
              </a:rPr>
              <a:t>Plastic container (empty) that </a:t>
            </a:r>
            <a:r>
              <a:rPr lang="en-US" sz="2200" dirty="0">
                <a:latin typeface="Cambria" panose="02040503050406030204" pitchFamily="18" charset="0"/>
              </a:rPr>
              <a:t>has a useful life of more than one </a:t>
            </a:r>
            <a:r>
              <a:rPr lang="en-US" sz="2200" dirty="0" smtClean="0">
                <a:latin typeface="Cambria" panose="02040503050406030204" pitchFamily="18" charset="0"/>
              </a:rPr>
              <a:t>year</a:t>
            </a:r>
            <a:r>
              <a:rPr lang="en-US" sz="2200" dirty="0">
                <a:latin typeface="Cambria" panose="02040503050406030204" pitchFamily="18" charset="0"/>
              </a:rPr>
              <a:t/>
            </a:r>
            <a:br>
              <a:rPr lang="en-US" sz="2200" dirty="0">
                <a:latin typeface="Cambria" panose="02040503050406030204" pitchFamily="18" charset="0"/>
              </a:rPr>
            </a:br>
            <a:r>
              <a:rPr lang="en-US" sz="2200" dirty="0">
                <a:latin typeface="Cambria" panose="02040503050406030204" pitchFamily="18" charset="0"/>
              </a:rPr>
              <a:t>(14) Soft drinks and carbonated waters containers </a:t>
            </a:r>
            <a:br>
              <a:rPr lang="en-US" sz="2200" dirty="0">
                <a:latin typeface="Cambria" panose="02040503050406030204" pitchFamily="18" charset="0"/>
              </a:rPr>
            </a:br>
            <a:r>
              <a:rPr lang="en-US" sz="2200" dirty="0">
                <a:latin typeface="Cambria" panose="02040503050406030204" pitchFamily="18" charset="0"/>
              </a:rPr>
              <a:t>(15) Wine</a:t>
            </a:r>
            <a:r>
              <a:rPr lang="en-US" sz="1200" dirty="0"/>
              <a:t/>
            </a:r>
            <a:br>
              <a:rPr lang="en-US" sz="1200" dirty="0"/>
            </a:br>
            <a:r>
              <a:rPr lang="en-US" sz="1200" dirty="0"/>
              <a:t/>
            </a:r>
            <a:br>
              <a:rPr lang="en-US" sz="1200" dirty="0"/>
            </a:br>
            <a:endParaRPr lang="en-US" sz="1200" dirty="0"/>
          </a:p>
        </p:txBody>
      </p:sp>
      <p:pic>
        <p:nvPicPr>
          <p:cNvPr id="4" name="Picture 2" descr="Jeopardy--690.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5791200"/>
            <a:ext cx="1725386" cy="966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5717306"/>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2000250"/>
          </a:xfrm>
        </p:spPr>
        <p:txBody>
          <a:bodyPr>
            <a:noAutofit/>
          </a:bodyPr>
          <a:lstStyle/>
          <a:p>
            <a:r>
              <a:rPr lang="en-US" sz="6000" dirty="0" smtClean="0"/>
              <a:t>What is the </a:t>
            </a:r>
            <a:br>
              <a:rPr lang="en-US" sz="6000" dirty="0" smtClean="0"/>
            </a:br>
            <a:r>
              <a:rPr lang="en-US" sz="6000" dirty="0" smtClean="0"/>
              <a:t>Statistical Report Form</a:t>
            </a:r>
            <a:endParaRPr lang="en-US" sz="6000" dirty="0"/>
          </a:p>
        </p:txBody>
      </p:sp>
      <p:sp>
        <p:nvSpPr>
          <p:cNvPr id="4" name="Subtitle 2"/>
          <p:cNvSpPr txBox="1">
            <a:spLocks/>
          </p:cNvSpPr>
          <p:nvPr/>
        </p:nvSpPr>
        <p:spPr>
          <a:xfrm>
            <a:off x="6553200" y="5181600"/>
            <a:ext cx="2057400" cy="609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200" dirty="0" smtClean="0"/>
              <a:t>Grant Guidelines 200</a:t>
            </a:r>
            <a:endParaRPr lang="en-US" sz="1200" dirty="0"/>
          </a:p>
        </p:txBody>
      </p:sp>
      <p:pic>
        <p:nvPicPr>
          <p:cNvPr id="2050" name="Picture 2" descr="Jeopardy--690.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2800" y="468630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909601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19201"/>
            <a:ext cx="7848600" cy="3581400"/>
          </a:xfrm>
        </p:spPr>
        <p:txBody>
          <a:bodyPr>
            <a:normAutofit/>
          </a:bodyPr>
          <a:lstStyle/>
          <a:p>
            <a:r>
              <a:rPr lang="en-US" dirty="0" smtClean="0"/>
              <a:t>Municipalities that receive more than $25,000 must do how many cleanups?</a:t>
            </a:r>
            <a:endParaRPr lang="en-US" dirty="0"/>
          </a:p>
        </p:txBody>
      </p:sp>
      <p:sp>
        <p:nvSpPr>
          <p:cNvPr id="4" name="Subtitle 2"/>
          <p:cNvSpPr txBox="1">
            <a:spLocks/>
          </p:cNvSpPr>
          <p:nvPr/>
        </p:nvSpPr>
        <p:spPr>
          <a:xfrm>
            <a:off x="6553200" y="5181600"/>
            <a:ext cx="2057400" cy="609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200" dirty="0" smtClean="0"/>
              <a:t>Grant Guidelines 300</a:t>
            </a:r>
            <a:endParaRPr lang="en-US" sz="1200" dirty="0"/>
          </a:p>
        </p:txBody>
      </p:sp>
    </p:spTree>
    <p:extLst>
      <p:ext uri="{BB962C8B-B14F-4D97-AF65-F5344CB8AC3E}">
        <p14:creationId xmlns:p14="http://schemas.microsoft.com/office/powerpoint/2010/main" val="21633992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838201"/>
            <a:ext cx="8001000" cy="3352800"/>
          </a:xfrm>
        </p:spPr>
        <p:txBody>
          <a:bodyPr>
            <a:normAutofit/>
          </a:bodyPr>
          <a:lstStyle/>
          <a:p>
            <a:r>
              <a:rPr lang="en-US" sz="6600" dirty="0" smtClean="0"/>
              <a:t>What is two (2)</a:t>
            </a:r>
            <a:endParaRPr lang="en-US" sz="6600" dirty="0"/>
          </a:p>
        </p:txBody>
      </p:sp>
      <p:sp>
        <p:nvSpPr>
          <p:cNvPr id="4" name="Subtitle 2"/>
          <p:cNvSpPr txBox="1">
            <a:spLocks/>
          </p:cNvSpPr>
          <p:nvPr/>
        </p:nvSpPr>
        <p:spPr>
          <a:xfrm>
            <a:off x="6553200" y="5181600"/>
            <a:ext cx="2057400" cy="609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200" dirty="0" smtClean="0"/>
              <a:t>Grant Guidelines 300</a:t>
            </a:r>
            <a:endParaRPr lang="en-US" sz="1200" dirty="0"/>
          </a:p>
        </p:txBody>
      </p:sp>
      <p:pic>
        <p:nvPicPr>
          <p:cNvPr id="3074" name="Picture 2" descr="Jeopardy--690.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0" y="468630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8340627"/>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600" dirty="0" smtClean="0"/>
              <a:t>How is the Clean Communities Program Funded</a:t>
            </a:r>
            <a:endParaRPr lang="en-US" sz="6600" dirty="0"/>
          </a:p>
        </p:txBody>
      </p:sp>
    </p:spTree>
    <p:extLst>
      <p:ext uri="{BB962C8B-B14F-4D97-AF65-F5344CB8AC3E}">
        <p14:creationId xmlns:p14="http://schemas.microsoft.com/office/powerpoint/2010/main" val="24283459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CCEC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350</Words>
  <Application>Microsoft Office PowerPoint</Application>
  <PresentationFormat>On-screen Show (4:3)</PresentationFormat>
  <Paragraphs>129</Paragraphs>
  <Slides>55</Slides>
  <Notes>0</Notes>
  <HiddenSlides>0</HiddenSlides>
  <MMClips>2</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JEOPARDY</vt:lpstr>
      <vt:lpstr>PowerPoint Presentation</vt:lpstr>
      <vt:lpstr>Name Three Clean Communities Program Focus Areas</vt:lpstr>
      <vt:lpstr>What are cleanup, education, enforcement and graffiti removal</vt:lpstr>
      <vt:lpstr>What form tracks the expenditures of grant funds?</vt:lpstr>
      <vt:lpstr>What is the  Statistical Report Form</vt:lpstr>
      <vt:lpstr>Municipalities that receive more than $25,000 must do how many cleanups?</vt:lpstr>
      <vt:lpstr>What is two (2)</vt:lpstr>
      <vt:lpstr>How is the Clean Communities Program Funded</vt:lpstr>
      <vt:lpstr>What is a tax on  litter-generating products</vt:lpstr>
      <vt:lpstr>What is the maximum % that can be spent on a piece of equipment</vt:lpstr>
      <vt:lpstr>What is 25%</vt:lpstr>
      <vt:lpstr>Name Supplies that can be Purchased using Grant Funds</vt:lpstr>
      <vt:lpstr>What are gloves, cones, signs, safety vests, trash bags, grabbers, cameras or first aid kits</vt:lpstr>
      <vt:lpstr>Identify the critter on the  Adopt a Beach Logo</vt:lpstr>
      <vt:lpstr>What is a Crab</vt:lpstr>
      <vt:lpstr>Name the Most Commonly Littered Item</vt:lpstr>
      <vt:lpstr>What is a Cigarette</vt:lpstr>
      <vt:lpstr>What Clean Communities program helps non-profits earn money?</vt:lpstr>
      <vt:lpstr>What is a Mini-Grant</vt:lpstr>
      <vt:lpstr>What Dr. Seuss book is a story about litter</vt:lpstr>
      <vt:lpstr>What is the Lorax</vt:lpstr>
      <vt:lpstr>NJCCC </vt:lpstr>
      <vt:lpstr>What is the  New Jersey Clean Communities Council</vt:lpstr>
      <vt:lpstr>AAH</vt:lpstr>
      <vt:lpstr>What is  Adopt a Highway</vt:lpstr>
      <vt:lpstr>NPS Pollution</vt:lpstr>
      <vt:lpstr>What is Nonpoint Source Pollution</vt:lpstr>
      <vt:lpstr>COA</vt:lpstr>
      <vt:lpstr>What is  Clean Ocean Action</vt:lpstr>
      <vt:lpstr>ICC</vt:lpstr>
      <vt:lpstr>What is the International  Coastal Cleanup</vt:lpstr>
      <vt:lpstr>TSRWA</vt:lpstr>
      <vt:lpstr>What is a STRAW</vt:lpstr>
      <vt:lpstr>EBRAGGA</vt:lpstr>
      <vt:lpstr>WHAT IS GARBAGE</vt:lpstr>
      <vt:lpstr>CPILSAT SAGB </vt:lpstr>
      <vt:lpstr>What are PLASTIC BAGS</vt:lpstr>
      <vt:lpstr>ODOF PERSPARW</vt:lpstr>
      <vt:lpstr>What are FOOD WRAPPERS</vt:lpstr>
      <vt:lpstr>SCEGITATER</vt:lpstr>
      <vt:lpstr>What are CIGARETTES</vt:lpstr>
      <vt:lpstr>What year was the Clean Communities program passed?</vt:lpstr>
      <vt:lpstr>What is  1986</vt:lpstr>
      <vt:lpstr>When was the first Earth Day</vt:lpstr>
      <vt:lpstr>What is  1970</vt:lpstr>
      <vt:lpstr>What year did Sandy become a household name</vt:lpstr>
      <vt:lpstr>What is  2012</vt:lpstr>
      <vt:lpstr>What year was recycling added to Clean Communities legislation?</vt:lpstr>
      <vt:lpstr>What is 2002</vt:lpstr>
      <vt:lpstr>What year did NJ turn 350</vt:lpstr>
      <vt:lpstr>What is 2014</vt:lpstr>
      <vt:lpstr>FINAL JEOPARDY</vt:lpstr>
      <vt:lpstr>Name three (3)  litter generating products</vt:lpstr>
      <vt:lpstr>What are (1)Beer and other malt beverages  (2)Cigarettes and tobacco products  (3) Cleaning agents and toiletries                  (4) Distilled spirits  (5) Food for human or pet consumption  (6) Glass containers  (7) Groceries  (8) Metal containers  (9) Tires  (10) Newsprint and magazines   (11) Drugstore sundry products (12) Paper products and household paper  (13) Plastic container (empty) that has a useful life of more than one year (14) Soft drinks and carbonated waters containers  (15) Wine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JEOPARDY</dc:title>
  <dc:creator>Joann Gemenden</dc:creator>
  <cp:lastModifiedBy>Joann Gemenden</cp:lastModifiedBy>
  <cp:revision>27</cp:revision>
  <dcterms:created xsi:type="dcterms:W3CDTF">2015-02-23T20:19:02Z</dcterms:created>
  <dcterms:modified xsi:type="dcterms:W3CDTF">2015-02-25T13:28:02Z</dcterms:modified>
</cp:coreProperties>
</file>